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9" r:id="rId4"/>
    <p:sldId id="258" r:id="rId5"/>
    <p:sldId id="260" r:id="rId6"/>
    <p:sldId id="261" r:id="rId7"/>
    <p:sldId id="262" r:id="rId8"/>
    <p:sldId id="263" r:id="rId9"/>
    <p:sldId id="265" r:id="rId10"/>
    <p:sldId id="266" r:id="rId11"/>
    <p:sldId id="269" r:id="rId12"/>
    <p:sldId id="270" r:id="rId13"/>
    <p:sldId id="267" r:id="rId14"/>
    <p:sldId id="268" r:id="rId15"/>
    <p:sldId id="271" r:id="rId16"/>
    <p:sldId id="272" r:id="rId17"/>
    <p:sldId id="273" r:id="rId18"/>
    <p:sldId id="274" r:id="rId19"/>
    <p:sldId id="275" r:id="rId20"/>
    <p:sldId id="277" r:id="rId21"/>
    <p:sldId id="278" r:id="rId22"/>
    <p:sldId id="279" r:id="rId23"/>
    <p:sldId id="280" r:id="rId24"/>
    <p:sldId id="281" r:id="rId25"/>
    <p:sldId id="276"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E72E7-7222-CF4D-A9B0-8BC089EB7F6C}">
          <p14:sldIdLst>
            <p14:sldId id="256"/>
            <p14:sldId id="257"/>
            <p14:sldId id="259"/>
            <p14:sldId id="258"/>
            <p14:sldId id="260"/>
            <p14:sldId id="261"/>
            <p14:sldId id="262"/>
            <p14:sldId id="263"/>
            <p14:sldId id="265"/>
          </p14:sldIdLst>
        </p14:section>
        <p14:section name="Untitled Section" id="{B46D3B75-4882-B449-8B60-60DBB96C5BDE}">
          <p14:sldIdLst>
            <p14:sldId id="266"/>
            <p14:sldId id="269"/>
            <p14:sldId id="270"/>
            <p14:sldId id="267"/>
            <p14:sldId id="268"/>
            <p14:sldId id="271"/>
            <p14:sldId id="272"/>
            <p14:sldId id="273"/>
            <p14:sldId id="274"/>
            <p14:sldId id="275"/>
            <p14:sldId id="277"/>
            <p14:sldId id="278"/>
            <p14:sldId id="279"/>
            <p14:sldId id="280"/>
            <p14:sldId id="281"/>
            <p14:sldId id="276"/>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7"/>
    <p:restoredTop sz="94679"/>
  </p:normalViewPr>
  <p:slideViewPr>
    <p:cSldViewPr snapToGrid="0" snapToObjects="1">
      <p:cViewPr varScale="1">
        <p:scale>
          <a:sx n="178" d="100"/>
          <a:sy n="178" d="100"/>
        </p:scale>
        <p:origin x="192"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78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75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55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675739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57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016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07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303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97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00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609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156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248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465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081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5/3/19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819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42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5/3/19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6119690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global-infrastructure/regions/"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azurespeed.com/Information/AzureRegion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hyperlink" Target="https://docs.microsoft.com/en-gb/azu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3E2-986F-674F-A756-BE0794256BA9}"/>
              </a:ext>
            </a:extLst>
          </p:cNvPr>
          <p:cNvSpPr>
            <a:spLocks noGrp="1"/>
          </p:cNvSpPr>
          <p:nvPr>
            <p:ph type="ctrTitle"/>
          </p:nvPr>
        </p:nvSpPr>
        <p:spPr/>
        <p:txBody>
          <a:bodyPr/>
          <a:lstStyle/>
          <a:p>
            <a:r>
              <a:rPr lang="en-US" dirty="0"/>
              <a:t>MICROSOFT AZURE</a:t>
            </a:r>
          </a:p>
        </p:txBody>
      </p:sp>
      <p:sp>
        <p:nvSpPr>
          <p:cNvPr id="3" name="Subtitle 2">
            <a:extLst>
              <a:ext uri="{FF2B5EF4-FFF2-40B4-BE49-F238E27FC236}">
                <a16:creationId xmlns:a16="http://schemas.microsoft.com/office/drawing/2014/main" id="{D0E47615-F9A7-D84B-B90E-61F67A5E6435}"/>
              </a:ext>
            </a:extLst>
          </p:cNvPr>
          <p:cNvSpPr>
            <a:spLocks noGrp="1"/>
          </p:cNvSpPr>
          <p:nvPr>
            <p:ph type="subTitle" idx="1"/>
          </p:nvPr>
        </p:nvSpPr>
        <p:spPr/>
        <p:txBody>
          <a:bodyPr/>
          <a:lstStyle/>
          <a:p>
            <a:r>
              <a:rPr lang="en-US" dirty="0"/>
              <a:t>PHANI KISHORE LANKA</a:t>
            </a:r>
          </a:p>
        </p:txBody>
      </p:sp>
    </p:spTree>
    <p:extLst>
      <p:ext uri="{BB962C8B-B14F-4D97-AF65-F5344CB8AC3E}">
        <p14:creationId xmlns:p14="http://schemas.microsoft.com/office/powerpoint/2010/main" val="12672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EB29-F55B-9A40-865C-9F105F6843D3}"/>
              </a:ext>
            </a:extLst>
          </p:cNvPr>
          <p:cNvSpPr>
            <a:spLocks noGrp="1"/>
          </p:cNvSpPr>
          <p:nvPr>
            <p:ph type="title"/>
          </p:nvPr>
        </p:nvSpPr>
        <p:spPr/>
        <p:txBody>
          <a:bodyPr/>
          <a:lstStyle/>
          <a:p>
            <a:r>
              <a:rPr lang="en-US" dirty="0"/>
              <a:t>Azure Overview </a:t>
            </a:r>
          </a:p>
        </p:txBody>
      </p:sp>
      <p:pic>
        <p:nvPicPr>
          <p:cNvPr id="4" name="Content Placeholder 3">
            <a:extLst>
              <a:ext uri="{FF2B5EF4-FFF2-40B4-BE49-F238E27FC236}">
                <a16:creationId xmlns:a16="http://schemas.microsoft.com/office/drawing/2014/main" id="{AB8712A6-CE46-604A-9B05-1BEECC80066B}"/>
              </a:ext>
            </a:extLst>
          </p:cNvPr>
          <p:cNvPicPr>
            <a:picLocks noGrp="1" noChangeAspect="1"/>
          </p:cNvPicPr>
          <p:nvPr>
            <p:ph idx="1"/>
          </p:nvPr>
        </p:nvPicPr>
        <p:blipFill>
          <a:blip r:embed="rId2"/>
          <a:stretch>
            <a:fillRect/>
          </a:stretch>
        </p:blipFill>
        <p:spPr>
          <a:xfrm>
            <a:off x="5827168" y="3341594"/>
            <a:ext cx="6070376" cy="2817159"/>
          </a:xfrm>
          <a:prstGeom prst="rect">
            <a:avLst/>
          </a:prstGeom>
        </p:spPr>
      </p:pic>
      <p:sp>
        <p:nvSpPr>
          <p:cNvPr id="5" name="TextBox 4">
            <a:extLst>
              <a:ext uri="{FF2B5EF4-FFF2-40B4-BE49-F238E27FC236}">
                <a16:creationId xmlns:a16="http://schemas.microsoft.com/office/drawing/2014/main" id="{24A2999B-B443-4646-A6C1-F38ABF9F13F4}"/>
              </a:ext>
            </a:extLst>
          </p:cNvPr>
          <p:cNvSpPr txBox="1"/>
          <p:nvPr/>
        </p:nvSpPr>
        <p:spPr>
          <a:xfrm>
            <a:off x="1627094" y="1512794"/>
            <a:ext cx="6604693" cy="1754326"/>
          </a:xfrm>
          <a:prstGeom prst="rect">
            <a:avLst/>
          </a:prstGeom>
          <a:noFill/>
        </p:spPr>
        <p:txBody>
          <a:bodyPr wrap="none" rtlCol="0">
            <a:spAutoFit/>
          </a:bodyPr>
          <a:lstStyle/>
          <a:p>
            <a:r>
              <a:rPr lang="en-US" dirty="0"/>
              <a:t>Azure is over expanding Cloud Service Provider with over </a:t>
            </a:r>
          </a:p>
          <a:p>
            <a:pPr marL="342900" indent="-342900">
              <a:buAutoNum type="alphaLcPeriod"/>
            </a:pPr>
            <a:r>
              <a:rPr lang="en-US" dirty="0"/>
              <a:t>100+ End to End Services</a:t>
            </a:r>
          </a:p>
          <a:p>
            <a:pPr marL="342900" indent="-342900">
              <a:buAutoNum type="alphaLcPeriod"/>
            </a:pPr>
            <a:r>
              <a:rPr lang="en-US" dirty="0"/>
              <a:t>54 Global Azure Regions (42 current, 12 in Pipeline)</a:t>
            </a:r>
          </a:p>
          <a:p>
            <a:pPr marL="342900" indent="-342900">
              <a:buAutoNum type="alphaLcPeriod"/>
            </a:pPr>
            <a:r>
              <a:rPr lang="en-US" dirty="0"/>
              <a:t>70 Compliance Offerings </a:t>
            </a:r>
          </a:p>
          <a:p>
            <a:pPr marL="342900" indent="-342900">
              <a:buAutoNum type="alphaLcPeriod"/>
            </a:pPr>
            <a:r>
              <a:rPr lang="en-US" dirty="0"/>
              <a:t>90% fortune 500 Companies using Microsoft Cloud. </a:t>
            </a:r>
          </a:p>
          <a:p>
            <a:pPr marL="342900" indent="-342900">
              <a:buAutoNum type="alphaLcPeriod"/>
            </a:pPr>
            <a:endParaRPr lang="en-US" dirty="0"/>
          </a:p>
        </p:txBody>
      </p:sp>
      <p:sp>
        <p:nvSpPr>
          <p:cNvPr id="7" name="TextBox 6">
            <a:extLst>
              <a:ext uri="{FF2B5EF4-FFF2-40B4-BE49-F238E27FC236}">
                <a16:creationId xmlns:a16="http://schemas.microsoft.com/office/drawing/2014/main" id="{0C4CAECD-BC00-4E4B-9170-F416A753F905}"/>
              </a:ext>
            </a:extLst>
          </p:cNvPr>
          <p:cNvSpPr txBox="1"/>
          <p:nvPr/>
        </p:nvSpPr>
        <p:spPr>
          <a:xfrm>
            <a:off x="518737" y="3423138"/>
            <a:ext cx="4829735" cy="3031599"/>
          </a:xfrm>
          <a:prstGeom prst="rect">
            <a:avLst/>
          </a:prstGeom>
          <a:noFill/>
        </p:spPr>
        <p:txBody>
          <a:bodyPr wrap="square" rtlCol="0">
            <a:spAutoFit/>
          </a:bodyPr>
          <a:lstStyle/>
          <a:p>
            <a:r>
              <a:rPr lang="en-US" sz="1200" b="1" dirty="0"/>
              <a:t>1. Geography –</a:t>
            </a:r>
            <a:r>
              <a:rPr lang="en-US" sz="1200" dirty="0"/>
              <a:t> A Place with 2 or more Regions that preserves Data Resistency &amp; Compliance Boundaries. </a:t>
            </a:r>
          </a:p>
          <a:p>
            <a:endParaRPr lang="en-US" sz="1200" dirty="0"/>
          </a:p>
          <a:p>
            <a:r>
              <a:rPr lang="en-US" sz="1200" dirty="0"/>
              <a:t>2. </a:t>
            </a:r>
            <a:r>
              <a:rPr lang="en-US" sz="1200" b="1" dirty="0"/>
              <a:t>Region – </a:t>
            </a:r>
            <a:r>
              <a:rPr lang="en-IN" sz="1200" dirty="0"/>
              <a:t>region is a set of data centres deployed within a latency-defined perimeter and connected</a:t>
            </a:r>
          </a:p>
          <a:p>
            <a:r>
              <a:rPr lang="en-IN" sz="1200" dirty="0"/>
              <a:t>through a dedicated regional low-latency network.</a:t>
            </a:r>
          </a:p>
          <a:p>
            <a:endParaRPr lang="en-US" sz="1200" dirty="0"/>
          </a:p>
          <a:p>
            <a:r>
              <a:rPr lang="en-US" sz="1200" dirty="0"/>
              <a:t>3. </a:t>
            </a:r>
            <a:r>
              <a:rPr lang="en-US" sz="1200" b="1" dirty="0"/>
              <a:t>Availability Zones - </a:t>
            </a:r>
            <a:r>
              <a:rPr lang="en-IN" sz="1200" dirty="0"/>
              <a:t>physically separate locations within an Azure region. Each Availability Zone is made up of one or more data centres equipped with independent power, cooling and</a:t>
            </a:r>
          </a:p>
          <a:p>
            <a:r>
              <a:rPr lang="en-IN" sz="1200" dirty="0"/>
              <a:t>networking.</a:t>
            </a:r>
            <a:r>
              <a:rPr lang="en-US" sz="1200" dirty="0"/>
              <a:t> </a:t>
            </a:r>
          </a:p>
          <a:p>
            <a:endParaRPr lang="en-US" sz="1200" dirty="0"/>
          </a:p>
          <a:p>
            <a:endParaRPr lang="en-US" sz="1200" dirty="0"/>
          </a:p>
          <a:p>
            <a:r>
              <a:rPr lang="en-IN" sz="1100" dirty="0">
                <a:hlinkClick r:id="rId3"/>
              </a:rPr>
              <a:t>https://azure.microsoft.com/en-us/global-infrastructure/regions/</a:t>
            </a:r>
          </a:p>
          <a:p>
            <a:r>
              <a:rPr lang="en-IN" sz="1200" dirty="0">
                <a:hlinkClick r:id="rId4"/>
              </a:rPr>
              <a:t>http://www.azurespeed.com/Information/AzureRegions</a:t>
            </a:r>
            <a:endParaRPr lang="en-IN" sz="1200" dirty="0"/>
          </a:p>
          <a:p>
            <a:endParaRPr lang="en-US" sz="1200" dirty="0"/>
          </a:p>
        </p:txBody>
      </p:sp>
    </p:spTree>
    <p:extLst>
      <p:ext uri="{BB962C8B-B14F-4D97-AF65-F5344CB8AC3E}">
        <p14:creationId xmlns:p14="http://schemas.microsoft.com/office/powerpoint/2010/main" val="66357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7EAC-9DE9-2E4F-9CC7-32E0C4735AF8}"/>
              </a:ext>
            </a:extLst>
          </p:cNvPr>
          <p:cNvSpPr>
            <a:spLocks noGrp="1"/>
          </p:cNvSpPr>
          <p:nvPr>
            <p:ph type="title"/>
          </p:nvPr>
        </p:nvSpPr>
        <p:spPr/>
        <p:txBody>
          <a:bodyPr/>
          <a:lstStyle/>
          <a:p>
            <a:r>
              <a:rPr lang="en-US" dirty="0"/>
              <a:t> </a:t>
            </a:r>
          </a:p>
        </p:txBody>
      </p:sp>
      <p:sp>
        <p:nvSpPr>
          <p:cNvPr id="6" name="Rounded Rectangle 5">
            <a:extLst>
              <a:ext uri="{FF2B5EF4-FFF2-40B4-BE49-F238E27FC236}">
                <a16:creationId xmlns:a16="http://schemas.microsoft.com/office/drawing/2014/main" id="{8D708838-3C98-FA44-8E21-9877E9C7ADAF}"/>
              </a:ext>
            </a:extLst>
          </p:cNvPr>
          <p:cNvSpPr/>
          <p:nvPr/>
        </p:nvSpPr>
        <p:spPr>
          <a:xfrm>
            <a:off x="3457575" y="5464969"/>
            <a:ext cx="1857375" cy="56435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8DB0387-6D09-B845-B474-F2A7B60DA8FB}"/>
              </a:ext>
            </a:extLst>
          </p:cNvPr>
          <p:cNvSpPr/>
          <p:nvPr/>
        </p:nvSpPr>
        <p:spPr>
          <a:xfrm>
            <a:off x="3317081" y="4550570"/>
            <a:ext cx="2897982" cy="1543050"/>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0FC1820-0CE5-7F41-8DEF-277F29E5CA78}"/>
              </a:ext>
            </a:extLst>
          </p:cNvPr>
          <p:cNvSpPr/>
          <p:nvPr/>
        </p:nvSpPr>
        <p:spPr>
          <a:xfrm>
            <a:off x="3042932" y="4007334"/>
            <a:ext cx="5986768" cy="216486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4527FDD-6CAC-F64E-8F80-A79A8858E46B}"/>
              </a:ext>
            </a:extLst>
          </p:cNvPr>
          <p:cNvSpPr/>
          <p:nvPr/>
        </p:nvSpPr>
        <p:spPr>
          <a:xfrm>
            <a:off x="2898654" y="3436145"/>
            <a:ext cx="6245346" cy="281225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56DB64-8A10-5C47-8BB2-BE158B51879B}"/>
              </a:ext>
            </a:extLst>
          </p:cNvPr>
          <p:cNvSpPr txBox="1"/>
          <p:nvPr/>
        </p:nvSpPr>
        <p:spPr>
          <a:xfrm>
            <a:off x="4064767" y="5578912"/>
            <a:ext cx="1364476" cy="338554"/>
          </a:xfrm>
          <a:prstGeom prst="rect">
            <a:avLst/>
          </a:prstGeom>
          <a:noFill/>
        </p:spPr>
        <p:txBody>
          <a:bodyPr wrap="square" rtlCol="0">
            <a:spAutoFit/>
          </a:bodyPr>
          <a:lstStyle/>
          <a:p>
            <a:r>
              <a:rPr lang="en-US" sz="1600" dirty="0"/>
              <a:t>RESOURCE</a:t>
            </a:r>
          </a:p>
        </p:txBody>
      </p:sp>
      <p:sp>
        <p:nvSpPr>
          <p:cNvPr id="11" name="TextBox 10">
            <a:extLst>
              <a:ext uri="{FF2B5EF4-FFF2-40B4-BE49-F238E27FC236}">
                <a16:creationId xmlns:a16="http://schemas.microsoft.com/office/drawing/2014/main" id="{C074486F-A122-1149-AF54-507CD5F54086}"/>
              </a:ext>
            </a:extLst>
          </p:cNvPr>
          <p:cNvSpPr txBox="1"/>
          <p:nvPr/>
        </p:nvSpPr>
        <p:spPr>
          <a:xfrm>
            <a:off x="4045716" y="4788332"/>
            <a:ext cx="1364476" cy="584775"/>
          </a:xfrm>
          <a:prstGeom prst="rect">
            <a:avLst/>
          </a:prstGeom>
          <a:noFill/>
        </p:spPr>
        <p:txBody>
          <a:bodyPr wrap="square" rtlCol="0">
            <a:spAutoFit/>
          </a:bodyPr>
          <a:lstStyle/>
          <a:p>
            <a:r>
              <a:rPr lang="en-US" sz="1600" dirty="0"/>
              <a:t>RESOURCE GROUP</a:t>
            </a:r>
          </a:p>
        </p:txBody>
      </p:sp>
      <p:sp>
        <p:nvSpPr>
          <p:cNvPr id="12" name="TextBox 11">
            <a:extLst>
              <a:ext uri="{FF2B5EF4-FFF2-40B4-BE49-F238E27FC236}">
                <a16:creationId xmlns:a16="http://schemas.microsoft.com/office/drawing/2014/main" id="{017AA97A-8266-5B45-81E0-63709E6C3CBE}"/>
              </a:ext>
            </a:extLst>
          </p:cNvPr>
          <p:cNvSpPr txBox="1"/>
          <p:nvPr/>
        </p:nvSpPr>
        <p:spPr>
          <a:xfrm>
            <a:off x="3883982" y="4095699"/>
            <a:ext cx="2238211" cy="338554"/>
          </a:xfrm>
          <a:prstGeom prst="rect">
            <a:avLst/>
          </a:prstGeom>
          <a:noFill/>
        </p:spPr>
        <p:txBody>
          <a:bodyPr wrap="square" rtlCol="0">
            <a:spAutoFit/>
          </a:bodyPr>
          <a:lstStyle/>
          <a:p>
            <a:r>
              <a:rPr lang="en-US" sz="1600" dirty="0"/>
              <a:t>AZURE SUBSCRIPTION</a:t>
            </a:r>
          </a:p>
        </p:txBody>
      </p:sp>
      <p:sp>
        <p:nvSpPr>
          <p:cNvPr id="13" name="TextBox 12">
            <a:extLst>
              <a:ext uri="{FF2B5EF4-FFF2-40B4-BE49-F238E27FC236}">
                <a16:creationId xmlns:a16="http://schemas.microsoft.com/office/drawing/2014/main" id="{5E0E3F58-9F8A-5C4D-9160-9ADE276FCCCB}"/>
              </a:ext>
            </a:extLst>
          </p:cNvPr>
          <p:cNvSpPr txBox="1"/>
          <p:nvPr/>
        </p:nvSpPr>
        <p:spPr>
          <a:xfrm>
            <a:off x="3687796" y="3471573"/>
            <a:ext cx="2592962" cy="523220"/>
          </a:xfrm>
          <a:prstGeom prst="rect">
            <a:avLst/>
          </a:prstGeom>
          <a:noFill/>
        </p:spPr>
        <p:txBody>
          <a:bodyPr wrap="square" rtlCol="0">
            <a:spAutoFit/>
          </a:bodyPr>
          <a:lstStyle/>
          <a:p>
            <a:r>
              <a:rPr lang="en-US" sz="1400" dirty="0"/>
              <a:t>MANAGEMENT GROUP (Enterprise Level)</a:t>
            </a:r>
          </a:p>
        </p:txBody>
      </p:sp>
      <p:pic>
        <p:nvPicPr>
          <p:cNvPr id="14" name="Picture 13">
            <a:extLst>
              <a:ext uri="{FF2B5EF4-FFF2-40B4-BE49-F238E27FC236}">
                <a16:creationId xmlns:a16="http://schemas.microsoft.com/office/drawing/2014/main" id="{2D7542E4-B721-424E-A84A-761526E149D3}"/>
              </a:ext>
            </a:extLst>
          </p:cNvPr>
          <p:cNvPicPr>
            <a:picLocks noChangeAspect="1"/>
          </p:cNvPicPr>
          <p:nvPr/>
        </p:nvPicPr>
        <p:blipFill>
          <a:blip r:embed="rId2"/>
          <a:stretch>
            <a:fillRect/>
          </a:stretch>
        </p:blipFill>
        <p:spPr>
          <a:xfrm>
            <a:off x="3693482" y="5529951"/>
            <a:ext cx="381000" cy="406400"/>
          </a:xfrm>
          <a:prstGeom prst="rect">
            <a:avLst/>
          </a:prstGeom>
        </p:spPr>
      </p:pic>
      <p:pic>
        <p:nvPicPr>
          <p:cNvPr id="15" name="Picture 14">
            <a:extLst>
              <a:ext uri="{FF2B5EF4-FFF2-40B4-BE49-F238E27FC236}">
                <a16:creationId xmlns:a16="http://schemas.microsoft.com/office/drawing/2014/main" id="{F9156E17-7B17-304C-B897-C7BB1E84D517}"/>
              </a:ext>
            </a:extLst>
          </p:cNvPr>
          <p:cNvPicPr>
            <a:picLocks noChangeAspect="1"/>
          </p:cNvPicPr>
          <p:nvPr/>
        </p:nvPicPr>
        <p:blipFill>
          <a:blip r:embed="rId3"/>
          <a:stretch>
            <a:fillRect/>
          </a:stretch>
        </p:blipFill>
        <p:spPr>
          <a:xfrm>
            <a:off x="3429767" y="4806267"/>
            <a:ext cx="635000" cy="533400"/>
          </a:xfrm>
          <a:prstGeom prst="rect">
            <a:avLst/>
          </a:prstGeom>
        </p:spPr>
      </p:pic>
      <p:pic>
        <p:nvPicPr>
          <p:cNvPr id="16" name="Picture 15">
            <a:extLst>
              <a:ext uri="{FF2B5EF4-FFF2-40B4-BE49-F238E27FC236}">
                <a16:creationId xmlns:a16="http://schemas.microsoft.com/office/drawing/2014/main" id="{9202F56C-FABB-C34B-BFD4-85C1F8BD640C}"/>
              </a:ext>
            </a:extLst>
          </p:cNvPr>
          <p:cNvPicPr>
            <a:picLocks noChangeAspect="1"/>
          </p:cNvPicPr>
          <p:nvPr/>
        </p:nvPicPr>
        <p:blipFill>
          <a:blip r:embed="rId4"/>
          <a:stretch>
            <a:fillRect/>
          </a:stretch>
        </p:blipFill>
        <p:spPr>
          <a:xfrm>
            <a:off x="3410031" y="4063741"/>
            <a:ext cx="518737" cy="393856"/>
          </a:xfrm>
          <a:prstGeom prst="rect">
            <a:avLst/>
          </a:prstGeom>
        </p:spPr>
      </p:pic>
      <p:pic>
        <p:nvPicPr>
          <p:cNvPr id="17" name="Picture 16">
            <a:extLst>
              <a:ext uri="{FF2B5EF4-FFF2-40B4-BE49-F238E27FC236}">
                <a16:creationId xmlns:a16="http://schemas.microsoft.com/office/drawing/2014/main" id="{45197474-A232-894D-AAD1-6D9E587A77E0}"/>
              </a:ext>
            </a:extLst>
          </p:cNvPr>
          <p:cNvPicPr>
            <a:picLocks noChangeAspect="1"/>
          </p:cNvPicPr>
          <p:nvPr/>
        </p:nvPicPr>
        <p:blipFill>
          <a:blip r:embed="rId5"/>
          <a:stretch>
            <a:fillRect/>
          </a:stretch>
        </p:blipFill>
        <p:spPr>
          <a:xfrm>
            <a:off x="3174257" y="3535869"/>
            <a:ext cx="566635" cy="385312"/>
          </a:xfrm>
          <a:prstGeom prst="rect">
            <a:avLst/>
          </a:prstGeom>
        </p:spPr>
      </p:pic>
      <p:pic>
        <p:nvPicPr>
          <p:cNvPr id="18" name="Picture 17">
            <a:extLst>
              <a:ext uri="{FF2B5EF4-FFF2-40B4-BE49-F238E27FC236}">
                <a16:creationId xmlns:a16="http://schemas.microsoft.com/office/drawing/2014/main" id="{46B828F8-8FE3-EB4D-8584-9A521BF36457}"/>
              </a:ext>
            </a:extLst>
          </p:cNvPr>
          <p:cNvPicPr>
            <a:picLocks noChangeAspect="1"/>
          </p:cNvPicPr>
          <p:nvPr/>
        </p:nvPicPr>
        <p:blipFill>
          <a:blip r:embed="rId6"/>
          <a:stretch>
            <a:fillRect/>
          </a:stretch>
        </p:blipFill>
        <p:spPr>
          <a:xfrm>
            <a:off x="7301706" y="4167553"/>
            <a:ext cx="474212" cy="383017"/>
          </a:xfrm>
          <a:prstGeom prst="rect">
            <a:avLst/>
          </a:prstGeom>
        </p:spPr>
      </p:pic>
      <p:pic>
        <p:nvPicPr>
          <p:cNvPr id="19" name="Picture 18">
            <a:extLst>
              <a:ext uri="{FF2B5EF4-FFF2-40B4-BE49-F238E27FC236}">
                <a16:creationId xmlns:a16="http://schemas.microsoft.com/office/drawing/2014/main" id="{9614D11A-8AD2-294E-94A1-1F27BB4334F7}"/>
              </a:ext>
            </a:extLst>
          </p:cNvPr>
          <p:cNvPicPr>
            <a:picLocks noChangeAspect="1"/>
          </p:cNvPicPr>
          <p:nvPr/>
        </p:nvPicPr>
        <p:blipFill>
          <a:blip r:embed="rId7"/>
          <a:stretch>
            <a:fillRect/>
          </a:stretch>
        </p:blipFill>
        <p:spPr>
          <a:xfrm>
            <a:off x="7240438" y="4806267"/>
            <a:ext cx="535480" cy="295713"/>
          </a:xfrm>
          <a:prstGeom prst="rect">
            <a:avLst/>
          </a:prstGeom>
        </p:spPr>
      </p:pic>
      <p:pic>
        <p:nvPicPr>
          <p:cNvPr id="20" name="Picture 19">
            <a:extLst>
              <a:ext uri="{FF2B5EF4-FFF2-40B4-BE49-F238E27FC236}">
                <a16:creationId xmlns:a16="http://schemas.microsoft.com/office/drawing/2014/main" id="{114E5637-9FF9-054D-9DDA-22293B848C32}"/>
              </a:ext>
            </a:extLst>
          </p:cNvPr>
          <p:cNvPicPr>
            <a:picLocks noChangeAspect="1"/>
          </p:cNvPicPr>
          <p:nvPr/>
        </p:nvPicPr>
        <p:blipFill>
          <a:blip r:embed="rId8"/>
          <a:stretch>
            <a:fillRect/>
          </a:stretch>
        </p:blipFill>
        <p:spPr>
          <a:xfrm>
            <a:off x="7240438" y="5373107"/>
            <a:ext cx="529605" cy="367307"/>
          </a:xfrm>
          <a:prstGeom prst="rect">
            <a:avLst/>
          </a:prstGeom>
        </p:spPr>
      </p:pic>
      <p:sp>
        <p:nvSpPr>
          <p:cNvPr id="21" name="TextBox 20">
            <a:extLst>
              <a:ext uri="{FF2B5EF4-FFF2-40B4-BE49-F238E27FC236}">
                <a16:creationId xmlns:a16="http://schemas.microsoft.com/office/drawing/2014/main" id="{F395895F-241A-894C-B495-3076297A9FD9}"/>
              </a:ext>
            </a:extLst>
          </p:cNvPr>
          <p:cNvSpPr txBox="1"/>
          <p:nvPr/>
        </p:nvSpPr>
        <p:spPr>
          <a:xfrm>
            <a:off x="7777135" y="4140990"/>
            <a:ext cx="829073" cy="415498"/>
          </a:xfrm>
          <a:prstGeom prst="rect">
            <a:avLst/>
          </a:prstGeom>
          <a:noFill/>
        </p:spPr>
        <p:txBody>
          <a:bodyPr wrap="none" rtlCol="0">
            <a:spAutoFit/>
          </a:bodyPr>
          <a:lstStyle/>
          <a:p>
            <a:r>
              <a:rPr lang="en-US" sz="1050" dirty="0"/>
              <a:t>Resource </a:t>
            </a:r>
          </a:p>
          <a:p>
            <a:r>
              <a:rPr lang="en-US" sz="1050" dirty="0"/>
              <a:t> Policies</a:t>
            </a:r>
          </a:p>
        </p:txBody>
      </p:sp>
      <p:sp>
        <p:nvSpPr>
          <p:cNvPr id="23" name="TextBox 22">
            <a:extLst>
              <a:ext uri="{FF2B5EF4-FFF2-40B4-BE49-F238E27FC236}">
                <a16:creationId xmlns:a16="http://schemas.microsoft.com/office/drawing/2014/main" id="{8AF619B9-B2D1-A844-B784-44C52DEC49E4}"/>
              </a:ext>
            </a:extLst>
          </p:cNvPr>
          <p:cNvSpPr txBox="1"/>
          <p:nvPr/>
        </p:nvSpPr>
        <p:spPr>
          <a:xfrm>
            <a:off x="7770043" y="4714220"/>
            <a:ext cx="829073" cy="415498"/>
          </a:xfrm>
          <a:prstGeom prst="rect">
            <a:avLst/>
          </a:prstGeom>
          <a:noFill/>
        </p:spPr>
        <p:txBody>
          <a:bodyPr wrap="none" rtlCol="0">
            <a:spAutoFit/>
          </a:bodyPr>
          <a:lstStyle/>
          <a:p>
            <a:r>
              <a:rPr lang="en-US" sz="1050" dirty="0"/>
              <a:t>Resource </a:t>
            </a:r>
          </a:p>
          <a:p>
            <a:r>
              <a:rPr lang="en-US" sz="1050" dirty="0"/>
              <a:t> Limits</a:t>
            </a:r>
          </a:p>
        </p:txBody>
      </p:sp>
      <p:sp>
        <p:nvSpPr>
          <p:cNvPr id="24" name="TextBox 23">
            <a:extLst>
              <a:ext uri="{FF2B5EF4-FFF2-40B4-BE49-F238E27FC236}">
                <a16:creationId xmlns:a16="http://schemas.microsoft.com/office/drawing/2014/main" id="{B13B949B-DC36-1F4B-934B-6109E71C4660}"/>
              </a:ext>
            </a:extLst>
          </p:cNvPr>
          <p:cNvSpPr txBox="1"/>
          <p:nvPr/>
        </p:nvSpPr>
        <p:spPr>
          <a:xfrm>
            <a:off x="7777135" y="5292536"/>
            <a:ext cx="801823" cy="415498"/>
          </a:xfrm>
          <a:prstGeom prst="rect">
            <a:avLst/>
          </a:prstGeom>
          <a:noFill/>
        </p:spPr>
        <p:txBody>
          <a:bodyPr wrap="none" rtlCol="0">
            <a:spAutoFit/>
          </a:bodyPr>
          <a:lstStyle/>
          <a:p>
            <a:r>
              <a:rPr lang="en-US" sz="1050" dirty="0"/>
              <a:t>Financial </a:t>
            </a:r>
          </a:p>
          <a:p>
            <a:r>
              <a:rPr lang="en-US" sz="1050" dirty="0"/>
              <a:t> Limits</a:t>
            </a:r>
          </a:p>
        </p:txBody>
      </p:sp>
      <p:pic>
        <p:nvPicPr>
          <p:cNvPr id="25" name="Picture 24">
            <a:extLst>
              <a:ext uri="{FF2B5EF4-FFF2-40B4-BE49-F238E27FC236}">
                <a16:creationId xmlns:a16="http://schemas.microsoft.com/office/drawing/2014/main" id="{A2FB7560-1B7C-8D45-BCCC-BB8864984A61}"/>
              </a:ext>
            </a:extLst>
          </p:cNvPr>
          <p:cNvPicPr>
            <a:picLocks noChangeAspect="1"/>
          </p:cNvPicPr>
          <p:nvPr/>
        </p:nvPicPr>
        <p:blipFill>
          <a:blip r:embed="rId9"/>
          <a:stretch>
            <a:fillRect/>
          </a:stretch>
        </p:blipFill>
        <p:spPr>
          <a:xfrm rot="10800000" flipV="1">
            <a:off x="7301706" y="3555172"/>
            <a:ext cx="322277" cy="319251"/>
          </a:xfrm>
          <a:prstGeom prst="rect">
            <a:avLst/>
          </a:prstGeom>
        </p:spPr>
      </p:pic>
      <p:sp>
        <p:nvSpPr>
          <p:cNvPr id="27" name="TextBox 26">
            <a:extLst>
              <a:ext uri="{FF2B5EF4-FFF2-40B4-BE49-F238E27FC236}">
                <a16:creationId xmlns:a16="http://schemas.microsoft.com/office/drawing/2014/main" id="{6E3DF510-FB88-9C42-8DD0-0DA7152B3B41}"/>
              </a:ext>
            </a:extLst>
          </p:cNvPr>
          <p:cNvSpPr txBox="1"/>
          <p:nvPr/>
        </p:nvSpPr>
        <p:spPr>
          <a:xfrm>
            <a:off x="7590708" y="3513632"/>
            <a:ext cx="1454244" cy="415498"/>
          </a:xfrm>
          <a:prstGeom prst="rect">
            <a:avLst/>
          </a:prstGeom>
          <a:noFill/>
        </p:spPr>
        <p:txBody>
          <a:bodyPr wrap="none" rtlCol="0">
            <a:spAutoFit/>
          </a:bodyPr>
          <a:lstStyle/>
          <a:p>
            <a:r>
              <a:rPr lang="en-US" sz="1050" dirty="0"/>
              <a:t>Governance Levels</a:t>
            </a:r>
          </a:p>
          <a:p>
            <a:r>
              <a:rPr lang="en-US" sz="1050" dirty="0"/>
              <a:t>For all Subscriptions</a:t>
            </a:r>
          </a:p>
        </p:txBody>
      </p:sp>
      <p:sp>
        <p:nvSpPr>
          <p:cNvPr id="28" name="Rectangle 27">
            <a:extLst>
              <a:ext uri="{FF2B5EF4-FFF2-40B4-BE49-F238E27FC236}">
                <a16:creationId xmlns:a16="http://schemas.microsoft.com/office/drawing/2014/main" id="{ED1AAED0-0F84-2E4D-A378-005B804A2E57}"/>
              </a:ext>
            </a:extLst>
          </p:cNvPr>
          <p:cNvSpPr/>
          <p:nvPr/>
        </p:nvSpPr>
        <p:spPr>
          <a:xfrm>
            <a:off x="961869" y="885825"/>
            <a:ext cx="1761646" cy="5422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EEE6482-C986-9C48-B05C-41EF680EC713}"/>
              </a:ext>
            </a:extLst>
          </p:cNvPr>
          <p:cNvPicPr>
            <a:picLocks noChangeAspect="1"/>
          </p:cNvPicPr>
          <p:nvPr/>
        </p:nvPicPr>
        <p:blipFill>
          <a:blip r:embed="rId10"/>
          <a:stretch>
            <a:fillRect/>
          </a:stretch>
        </p:blipFill>
        <p:spPr>
          <a:xfrm>
            <a:off x="1321198" y="1226963"/>
            <a:ext cx="979089" cy="1147215"/>
          </a:xfrm>
          <a:prstGeom prst="rect">
            <a:avLst/>
          </a:prstGeom>
        </p:spPr>
      </p:pic>
      <p:pic>
        <p:nvPicPr>
          <p:cNvPr id="30" name="Picture 29">
            <a:extLst>
              <a:ext uri="{FF2B5EF4-FFF2-40B4-BE49-F238E27FC236}">
                <a16:creationId xmlns:a16="http://schemas.microsoft.com/office/drawing/2014/main" id="{CFD57BA2-DDF5-9145-B45A-35DE7E547A35}"/>
              </a:ext>
            </a:extLst>
          </p:cNvPr>
          <p:cNvPicPr>
            <a:picLocks noChangeAspect="1"/>
          </p:cNvPicPr>
          <p:nvPr/>
        </p:nvPicPr>
        <p:blipFill>
          <a:blip r:embed="rId11"/>
          <a:stretch>
            <a:fillRect/>
          </a:stretch>
        </p:blipFill>
        <p:spPr>
          <a:xfrm>
            <a:off x="1321198" y="2625726"/>
            <a:ext cx="945629" cy="1131046"/>
          </a:xfrm>
          <a:prstGeom prst="rect">
            <a:avLst/>
          </a:prstGeom>
        </p:spPr>
      </p:pic>
      <p:pic>
        <p:nvPicPr>
          <p:cNvPr id="31" name="Picture 30">
            <a:extLst>
              <a:ext uri="{FF2B5EF4-FFF2-40B4-BE49-F238E27FC236}">
                <a16:creationId xmlns:a16="http://schemas.microsoft.com/office/drawing/2014/main" id="{7BC1A936-001C-A248-BCFF-72F2198D3346}"/>
              </a:ext>
            </a:extLst>
          </p:cNvPr>
          <p:cNvPicPr>
            <a:picLocks noChangeAspect="1"/>
          </p:cNvPicPr>
          <p:nvPr/>
        </p:nvPicPr>
        <p:blipFill>
          <a:blip r:embed="rId12"/>
          <a:stretch>
            <a:fillRect/>
          </a:stretch>
        </p:blipFill>
        <p:spPr>
          <a:xfrm>
            <a:off x="1209482" y="4095699"/>
            <a:ext cx="1282700" cy="1333500"/>
          </a:xfrm>
          <a:prstGeom prst="rect">
            <a:avLst/>
          </a:prstGeom>
        </p:spPr>
      </p:pic>
      <p:sp>
        <p:nvSpPr>
          <p:cNvPr id="32" name="Rectangle 31">
            <a:extLst>
              <a:ext uri="{FF2B5EF4-FFF2-40B4-BE49-F238E27FC236}">
                <a16:creationId xmlns:a16="http://schemas.microsoft.com/office/drawing/2014/main" id="{A510526B-1FD6-934A-8F82-E6501DFBBEF4}"/>
              </a:ext>
            </a:extLst>
          </p:cNvPr>
          <p:cNvSpPr/>
          <p:nvPr/>
        </p:nvSpPr>
        <p:spPr>
          <a:xfrm>
            <a:off x="2900280" y="885825"/>
            <a:ext cx="6243720" cy="2471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CD834C-B79C-5F43-AFD5-7EB6BAA2014B}"/>
              </a:ext>
            </a:extLst>
          </p:cNvPr>
          <p:cNvSpPr/>
          <p:nvPr/>
        </p:nvSpPr>
        <p:spPr>
          <a:xfrm>
            <a:off x="3297135" y="2391622"/>
            <a:ext cx="5448383" cy="823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98177E-5586-F245-A96D-1584EBC2D165}"/>
              </a:ext>
            </a:extLst>
          </p:cNvPr>
          <p:cNvSpPr/>
          <p:nvPr/>
        </p:nvSpPr>
        <p:spPr>
          <a:xfrm>
            <a:off x="3297134" y="1395335"/>
            <a:ext cx="5448383" cy="69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68D476E-A64B-FE42-889D-0C6FB75334A5}"/>
              </a:ext>
            </a:extLst>
          </p:cNvPr>
          <p:cNvSpPr txBox="1"/>
          <p:nvPr/>
        </p:nvSpPr>
        <p:spPr>
          <a:xfrm>
            <a:off x="5773669" y="2509176"/>
            <a:ext cx="2669320" cy="369332"/>
          </a:xfrm>
          <a:prstGeom prst="rect">
            <a:avLst/>
          </a:prstGeom>
          <a:noFill/>
        </p:spPr>
        <p:txBody>
          <a:bodyPr wrap="none" rtlCol="0">
            <a:spAutoFit/>
          </a:bodyPr>
          <a:lstStyle/>
          <a:p>
            <a:r>
              <a:rPr lang="en-US" dirty="0"/>
              <a:t>RESOURCE PROVIDERS</a:t>
            </a:r>
          </a:p>
        </p:txBody>
      </p:sp>
      <p:pic>
        <p:nvPicPr>
          <p:cNvPr id="36" name="Picture 35">
            <a:extLst>
              <a:ext uri="{FF2B5EF4-FFF2-40B4-BE49-F238E27FC236}">
                <a16:creationId xmlns:a16="http://schemas.microsoft.com/office/drawing/2014/main" id="{4B9E37CB-E459-A942-B3E8-1BF0203F2CFF}"/>
              </a:ext>
            </a:extLst>
          </p:cNvPr>
          <p:cNvPicPr>
            <a:picLocks noChangeAspect="1"/>
          </p:cNvPicPr>
          <p:nvPr/>
        </p:nvPicPr>
        <p:blipFill>
          <a:blip r:embed="rId13"/>
          <a:stretch>
            <a:fillRect/>
          </a:stretch>
        </p:blipFill>
        <p:spPr>
          <a:xfrm>
            <a:off x="3457575" y="2620622"/>
            <a:ext cx="2001768" cy="459550"/>
          </a:xfrm>
          <a:prstGeom prst="rect">
            <a:avLst/>
          </a:prstGeom>
        </p:spPr>
      </p:pic>
      <p:sp>
        <p:nvSpPr>
          <p:cNvPr id="37" name="TextBox 36">
            <a:extLst>
              <a:ext uri="{FF2B5EF4-FFF2-40B4-BE49-F238E27FC236}">
                <a16:creationId xmlns:a16="http://schemas.microsoft.com/office/drawing/2014/main" id="{F6F7A552-1B42-034E-AD70-164E187897E0}"/>
              </a:ext>
            </a:extLst>
          </p:cNvPr>
          <p:cNvSpPr txBox="1"/>
          <p:nvPr/>
        </p:nvSpPr>
        <p:spPr>
          <a:xfrm>
            <a:off x="4381137" y="1505276"/>
            <a:ext cx="4451860" cy="538609"/>
          </a:xfrm>
          <a:prstGeom prst="rect">
            <a:avLst/>
          </a:prstGeom>
          <a:noFill/>
        </p:spPr>
        <p:txBody>
          <a:bodyPr wrap="none" rtlCol="0">
            <a:spAutoFit/>
          </a:bodyPr>
          <a:lstStyle/>
          <a:p>
            <a:r>
              <a:rPr lang="en-US" dirty="0"/>
              <a:t> AZURE RESOURCE MANAGER (API)</a:t>
            </a:r>
          </a:p>
          <a:p>
            <a:r>
              <a:rPr lang="en-US" sz="1100" dirty="0"/>
              <a:t>(Manage/Deploy Resources, Authenticate, Authorize using AD)</a:t>
            </a:r>
          </a:p>
        </p:txBody>
      </p:sp>
      <p:sp>
        <p:nvSpPr>
          <p:cNvPr id="38" name="Rectangle 37">
            <a:extLst>
              <a:ext uri="{FF2B5EF4-FFF2-40B4-BE49-F238E27FC236}">
                <a16:creationId xmlns:a16="http://schemas.microsoft.com/office/drawing/2014/main" id="{AFA9F4F1-526F-D245-8AAB-B5DF24C2E5C8}"/>
              </a:ext>
            </a:extLst>
          </p:cNvPr>
          <p:cNvSpPr/>
          <p:nvPr/>
        </p:nvSpPr>
        <p:spPr>
          <a:xfrm>
            <a:off x="9320765" y="906418"/>
            <a:ext cx="2659856" cy="2451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9C12D347-3FB7-1E45-BC89-8AD51258A46D}"/>
              </a:ext>
            </a:extLst>
          </p:cNvPr>
          <p:cNvPicPr>
            <a:picLocks noChangeAspect="1"/>
          </p:cNvPicPr>
          <p:nvPr/>
        </p:nvPicPr>
        <p:blipFill>
          <a:blip r:embed="rId14"/>
          <a:stretch>
            <a:fillRect/>
          </a:stretch>
        </p:blipFill>
        <p:spPr>
          <a:xfrm>
            <a:off x="9507467" y="2471250"/>
            <a:ext cx="853080" cy="758293"/>
          </a:xfrm>
          <a:prstGeom prst="rect">
            <a:avLst/>
          </a:prstGeom>
        </p:spPr>
      </p:pic>
      <p:pic>
        <p:nvPicPr>
          <p:cNvPr id="40" name="Picture 39">
            <a:extLst>
              <a:ext uri="{FF2B5EF4-FFF2-40B4-BE49-F238E27FC236}">
                <a16:creationId xmlns:a16="http://schemas.microsoft.com/office/drawing/2014/main" id="{4F879913-294A-C547-99DD-2EECD7ABAA49}"/>
              </a:ext>
            </a:extLst>
          </p:cNvPr>
          <p:cNvPicPr>
            <a:picLocks noChangeAspect="1"/>
          </p:cNvPicPr>
          <p:nvPr/>
        </p:nvPicPr>
        <p:blipFill>
          <a:blip r:embed="rId14"/>
          <a:stretch>
            <a:fillRect/>
          </a:stretch>
        </p:blipFill>
        <p:spPr>
          <a:xfrm>
            <a:off x="10650693" y="2471249"/>
            <a:ext cx="853080" cy="758293"/>
          </a:xfrm>
          <a:prstGeom prst="rect">
            <a:avLst/>
          </a:prstGeom>
        </p:spPr>
      </p:pic>
      <p:pic>
        <p:nvPicPr>
          <p:cNvPr id="44" name="Picture 43">
            <a:extLst>
              <a:ext uri="{FF2B5EF4-FFF2-40B4-BE49-F238E27FC236}">
                <a16:creationId xmlns:a16="http://schemas.microsoft.com/office/drawing/2014/main" id="{A077FE60-4ADE-D54A-915C-15646D42433C}"/>
              </a:ext>
            </a:extLst>
          </p:cNvPr>
          <p:cNvPicPr>
            <a:picLocks noChangeAspect="1"/>
          </p:cNvPicPr>
          <p:nvPr/>
        </p:nvPicPr>
        <p:blipFill>
          <a:blip r:embed="rId15"/>
          <a:stretch>
            <a:fillRect/>
          </a:stretch>
        </p:blipFill>
        <p:spPr>
          <a:xfrm>
            <a:off x="9529410" y="1489835"/>
            <a:ext cx="720666" cy="726826"/>
          </a:xfrm>
          <a:prstGeom prst="rect">
            <a:avLst/>
          </a:prstGeom>
        </p:spPr>
      </p:pic>
      <p:sp>
        <p:nvSpPr>
          <p:cNvPr id="45" name="TextBox 44">
            <a:extLst>
              <a:ext uri="{FF2B5EF4-FFF2-40B4-BE49-F238E27FC236}">
                <a16:creationId xmlns:a16="http://schemas.microsoft.com/office/drawing/2014/main" id="{EF27358E-578E-8D47-BA59-860EC9B3BB35}"/>
              </a:ext>
            </a:extLst>
          </p:cNvPr>
          <p:cNvSpPr txBox="1"/>
          <p:nvPr/>
        </p:nvSpPr>
        <p:spPr>
          <a:xfrm>
            <a:off x="10360547" y="1608250"/>
            <a:ext cx="1287532" cy="369332"/>
          </a:xfrm>
          <a:prstGeom prst="rect">
            <a:avLst/>
          </a:prstGeom>
          <a:noFill/>
        </p:spPr>
        <p:txBody>
          <a:bodyPr wrap="none" rtlCol="0">
            <a:spAutoFit/>
          </a:bodyPr>
          <a:lstStyle/>
          <a:p>
            <a:r>
              <a:rPr lang="en-US" dirty="0"/>
              <a:t>AZURE AD</a:t>
            </a:r>
          </a:p>
        </p:txBody>
      </p:sp>
      <p:sp>
        <p:nvSpPr>
          <p:cNvPr id="46" name="Left-Right Arrow 45">
            <a:extLst>
              <a:ext uri="{FF2B5EF4-FFF2-40B4-BE49-F238E27FC236}">
                <a16:creationId xmlns:a16="http://schemas.microsoft.com/office/drawing/2014/main" id="{8F3372D1-222F-164C-AAC1-7710CEAAFAB6}"/>
              </a:ext>
            </a:extLst>
          </p:cNvPr>
          <p:cNvSpPr/>
          <p:nvPr/>
        </p:nvSpPr>
        <p:spPr>
          <a:xfrm>
            <a:off x="8760316" y="1590968"/>
            <a:ext cx="780538" cy="500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TRUST</a:t>
            </a:r>
            <a:endParaRPr lang="en-US" b="1" dirty="0"/>
          </a:p>
        </p:txBody>
      </p:sp>
      <p:cxnSp>
        <p:nvCxnSpPr>
          <p:cNvPr id="48" name="Straight Connector 47">
            <a:extLst>
              <a:ext uri="{FF2B5EF4-FFF2-40B4-BE49-F238E27FC236}">
                <a16:creationId xmlns:a16="http://schemas.microsoft.com/office/drawing/2014/main" id="{BE85FB36-EFE4-E54C-9467-1199BC735394}"/>
              </a:ext>
            </a:extLst>
          </p:cNvPr>
          <p:cNvCxnSpPr/>
          <p:nvPr/>
        </p:nvCxnSpPr>
        <p:spPr>
          <a:xfrm>
            <a:off x="2567738" y="1092994"/>
            <a:ext cx="6753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607822-BF33-B14B-8163-7946215F6740}"/>
              </a:ext>
            </a:extLst>
          </p:cNvPr>
          <p:cNvCxnSpPr>
            <a:cxnSpLocks/>
          </p:cNvCxnSpPr>
          <p:nvPr/>
        </p:nvCxnSpPr>
        <p:spPr>
          <a:xfrm>
            <a:off x="2578894" y="1489835"/>
            <a:ext cx="831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A303F-897E-6C4A-B412-A144EC8BF13E}"/>
              </a:ext>
            </a:extLst>
          </p:cNvPr>
          <p:cNvCxnSpPr>
            <a:cxnSpLocks/>
          </p:cNvCxnSpPr>
          <p:nvPr/>
        </p:nvCxnSpPr>
        <p:spPr>
          <a:xfrm>
            <a:off x="2559843" y="1642235"/>
            <a:ext cx="85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B1273F-042A-C249-BDF7-FCD6F91797CD}"/>
              </a:ext>
            </a:extLst>
          </p:cNvPr>
          <p:cNvCxnSpPr/>
          <p:nvPr/>
        </p:nvCxnSpPr>
        <p:spPr>
          <a:xfrm>
            <a:off x="4930703" y="2107837"/>
            <a:ext cx="0" cy="30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8F5D329-0F93-874A-87F6-24A67FB33A63}"/>
              </a:ext>
            </a:extLst>
          </p:cNvPr>
          <p:cNvSpPr txBox="1"/>
          <p:nvPr/>
        </p:nvSpPr>
        <p:spPr>
          <a:xfrm>
            <a:off x="4982182" y="2132280"/>
            <a:ext cx="3047385" cy="230832"/>
          </a:xfrm>
          <a:prstGeom prst="rect">
            <a:avLst/>
          </a:prstGeom>
          <a:noFill/>
        </p:spPr>
        <p:txBody>
          <a:bodyPr wrap="square" rtlCol="0">
            <a:spAutoFit/>
          </a:bodyPr>
          <a:lstStyle/>
          <a:p>
            <a:r>
              <a:rPr lang="en-US" sz="900" dirty="0"/>
              <a:t>BASED ON API REQ , DELIGATED TO PARTICULAR RP</a:t>
            </a:r>
          </a:p>
        </p:txBody>
      </p:sp>
      <p:cxnSp>
        <p:nvCxnSpPr>
          <p:cNvPr id="58" name="Straight Connector 57">
            <a:extLst>
              <a:ext uri="{FF2B5EF4-FFF2-40B4-BE49-F238E27FC236}">
                <a16:creationId xmlns:a16="http://schemas.microsoft.com/office/drawing/2014/main" id="{0B5BE38E-66CE-CF41-B41E-057BE0189EDD}"/>
              </a:ext>
            </a:extLst>
          </p:cNvPr>
          <p:cNvCxnSpPr/>
          <p:nvPr/>
        </p:nvCxnSpPr>
        <p:spPr>
          <a:xfrm>
            <a:off x="9194006" y="4806267"/>
            <a:ext cx="856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2737E8-1626-A045-A247-1FFA994219ED}"/>
              </a:ext>
            </a:extLst>
          </p:cNvPr>
          <p:cNvCxnSpPr>
            <a:cxnSpLocks/>
          </p:cNvCxnSpPr>
          <p:nvPr/>
        </p:nvCxnSpPr>
        <p:spPr>
          <a:xfrm flipV="1">
            <a:off x="10046071" y="3229542"/>
            <a:ext cx="4763" cy="1576726"/>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D48DB5-984C-AE47-A7A2-F15BA3AD845C}"/>
              </a:ext>
            </a:extLst>
          </p:cNvPr>
          <p:cNvSpPr txBox="1"/>
          <p:nvPr/>
        </p:nvSpPr>
        <p:spPr>
          <a:xfrm>
            <a:off x="10046071" y="3810156"/>
            <a:ext cx="551754" cy="253916"/>
          </a:xfrm>
          <a:prstGeom prst="rect">
            <a:avLst/>
          </a:prstGeom>
          <a:noFill/>
        </p:spPr>
        <p:txBody>
          <a:bodyPr wrap="none" rtlCol="0">
            <a:spAutoFit/>
          </a:bodyPr>
          <a:lstStyle/>
          <a:p>
            <a:r>
              <a:rPr lang="en-US" sz="1050" dirty="0"/>
              <a:t>RBAC</a:t>
            </a:r>
          </a:p>
        </p:txBody>
      </p:sp>
      <p:sp>
        <p:nvSpPr>
          <p:cNvPr id="63" name="Title 1">
            <a:extLst>
              <a:ext uri="{FF2B5EF4-FFF2-40B4-BE49-F238E27FC236}">
                <a16:creationId xmlns:a16="http://schemas.microsoft.com/office/drawing/2014/main" id="{F0CA7A25-E1B6-A245-A7B8-EF77BFCC526F}"/>
              </a:ext>
            </a:extLst>
          </p:cNvPr>
          <p:cNvSpPr txBox="1">
            <a:spLocks/>
          </p:cNvSpPr>
          <p:nvPr/>
        </p:nvSpPr>
        <p:spPr>
          <a:xfrm>
            <a:off x="612588" y="68864"/>
            <a:ext cx="9404723" cy="6607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AZURE </a:t>
            </a:r>
          </a:p>
        </p:txBody>
      </p:sp>
    </p:spTree>
    <p:extLst>
      <p:ext uri="{BB962C8B-B14F-4D97-AF65-F5344CB8AC3E}">
        <p14:creationId xmlns:p14="http://schemas.microsoft.com/office/powerpoint/2010/main" val="7492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ppt_x"/>
                                          </p:val>
                                        </p:tav>
                                        <p:tav tm="100000">
                                          <p:val>
                                            <p:strVal val="#ppt_x"/>
                                          </p:val>
                                        </p:tav>
                                      </p:tavLst>
                                    </p:anim>
                                    <p:anim calcmode="lin" valueType="num">
                                      <p:cBhvr additive="base">
                                        <p:cTn id="9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ppt_x"/>
                                          </p:val>
                                        </p:tav>
                                        <p:tav tm="100000">
                                          <p:val>
                                            <p:strVal val="#ppt_x"/>
                                          </p:val>
                                        </p:tav>
                                      </p:tavLst>
                                    </p:anim>
                                    <p:anim calcmode="lin" valueType="num">
                                      <p:cBhvr additive="base">
                                        <p:cTn id="10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500" fill="hold"/>
                                        <p:tgtEl>
                                          <p:spTgt spid="25"/>
                                        </p:tgtEl>
                                        <p:attrNameLst>
                                          <p:attrName>ppt_x</p:attrName>
                                        </p:attrNameLst>
                                      </p:cBhvr>
                                      <p:tavLst>
                                        <p:tav tm="0">
                                          <p:val>
                                            <p:strVal val="#ppt_x"/>
                                          </p:val>
                                        </p:tav>
                                        <p:tav tm="100000">
                                          <p:val>
                                            <p:strVal val="#ppt_x"/>
                                          </p:val>
                                        </p:tav>
                                      </p:tavLst>
                                    </p:anim>
                                    <p:anim calcmode="lin" valueType="num">
                                      <p:cBhvr additive="base">
                                        <p:cTn id="110" dur="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ppt_x"/>
                                          </p:val>
                                        </p:tav>
                                        <p:tav tm="100000">
                                          <p:val>
                                            <p:strVal val="#ppt_x"/>
                                          </p:val>
                                        </p:tav>
                                      </p:tavLst>
                                    </p:anim>
                                    <p:anim calcmode="lin" valueType="num">
                                      <p:cBhvr additive="base">
                                        <p:cTn id="120" dur="500" fill="hold"/>
                                        <p:tgtEl>
                                          <p:spTgt spid="32"/>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 calcmode="lin" valueType="num">
                                      <p:cBhvr additive="base">
                                        <p:cTn id="141" dur="500" fill="hold"/>
                                        <p:tgtEl>
                                          <p:spTgt spid="28"/>
                                        </p:tgtEl>
                                        <p:attrNameLst>
                                          <p:attrName>ppt_x</p:attrName>
                                        </p:attrNameLst>
                                      </p:cBhvr>
                                      <p:tavLst>
                                        <p:tav tm="0">
                                          <p:val>
                                            <p:strVal val="#ppt_x"/>
                                          </p:val>
                                        </p:tav>
                                        <p:tav tm="100000">
                                          <p:val>
                                            <p:strVal val="#ppt_x"/>
                                          </p:val>
                                        </p:tav>
                                      </p:tavLst>
                                    </p:anim>
                                    <p:anim calcmode="lin" valueType="num">
                                      <p:cBhvr additive="base">
                                        <p:cTn id="142" dur="500" fill="hold"/>
                                        <p:tgtEl>
                                          <p:spTgt spid="2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additive="base">
                                        <p:cTn id="145" dur="500" fill="hold"/>
                                        <p:tgtEl>
                                          <p:spTgt spid="29"/>
                                        </p:tgtEl>
                                        <p:attrNameLst>
                                          <p:attrName>ppt_x</p:attrName>
                                        </p:attrNameLst>
                                      </p:cBhvr>
                                      <p:tavLst>
                                        <p:tav tm="0">
                                          <p:val>
                                            <p:strVal val="#ppt_x"/>
                                          </p:val>
                                        </p:tav>
                                        <p:tav tm="100000">
                                          <p:val>
                                            <p:strVal val="#ppt_x"/>
                                          </p:val>
                                        </p:tav>
                                      </p:tavLst>
                                    </p:anim>
                                    <p:anim calcmode="lin" valueType="num">
                                      <p:cBhvr additive="base">
                                        <p:cTn id="146" dur="500" fill="hold"/>
                                        <p:tgtEl>
                                          <p:spTgt spid="2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fill="hold"/>
                                        <p:tgtEl>
                                          <p:spTgt spid="30"/>
                                        </p:tgtEl>
                                        <p:attrNameLst>
                                          <p:attrName>ppt_x</p:attrName>
                                        </p:attrNameLst>
                                      </p:cBhvr>
                                      <p:tavLst>
                                        <p:tav tm="0">
                                          <p:val>
                                            <p:strVal val="#ppt_x"/>
                                          </p:val>
                                        </p:tav>
                                        <p:tav tm="100000">
                                          <p:val>
                                            <p:strVal val="#ppt_x"/>
                                          </p:val>
                                        </p:tav>
                                      </p:tavLst>
                                    </p:anim>
                                    <p:anim calcmode="lin" valueType="num">
                                      <p:cBhvr additive="base">
                                        <p:cTn id="150" dur="500" fill="hold"/>
                                        <p:tgtEl>
                                          <p:spTgt spid="3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additive="base">
                                        <p:cTn id="153" dur="500" fill="hold"/>
                                        <p:tgtEl>
                                          <p:spTgt spid="31"/>
                                        </p:tgtEl>
                                        <p:attrNameLst>
                                          <p:attrName>ppt_x</p:attrName>
                                        </p:attrNameLst>
                                      </p:cBhvr>
                                      <p:tavLst>
                                        <p:tav tm="0">
                                          <p:val>
                                            <p:strVal val="#ppt_x"/>
                                          </p:val>
                                        </p:tav>
                                        <p:tav tm="100000">
                                          <p:val>
                                            <p:strVal val="#ppt_x"/>
                                          </p:val>
                                        </p:tav>
                                      </p:tavLst>
                                    </p:anim>
                                    <p:anim calcmode="lin" valueType="num">
                                      <p:cBhvr additive="base">
                                        <p:cTn id="1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 calcmode="lin" valueType="num">
                                      <p:cBhvr additive="base">
                                        <p:cTn id="163" dur="500" fill="hold"/>
                                        <p:tgtEl>
                                          <p:spTgt spid="56"/>
                                        </p:tgtEl>
                                        <p:attrNameLst>
                                          <p:attrName>ppt_x</p:attrName>
                                        </p:attrNameLst>
                                      </p:cBhvr>
                                      <p:tavLst>
                                        <p:tav tm="0">
                                          <p:val>
                                            <p:strVal val="#ppt_x"/>
                                          </p:val>
                                        </p:tav>
                                        <p:tav tm="100000">
                                          <p:val>
                                            <p:strVal val="#ppt_x"/>
                                          </p:val>
                                        </p:tav>
                                      </p:tavLst>
                                    </p:anim>
                                    <p:anim calcmode="lin" valueType="num">
                                      <p:cBhvr additive="base">
                                        <p:cTn id="1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 calcmode="lin" valueType="num">
                                      <p:cBhvr additive="base">
                                        <p:cTn id="173" dur="500" fill="hold"/>
                                        <p:tgtEl>
                                          <p:spTgt spid="35"/>
                                        </p:tgtEl>
                                        <p:attrNameLst>
                                          <p:attrName>ppt_x</p:attrName>
                                        </p:attrNameLst>
                                      </p:cBhvr>
                                      <p:tavLst>
                                        <p:tav tm="0">
                                          <p:val>
                                            <p:strVal val="#ppt_x"/>
                                          </p:val>
                                        </p:tav>
                                        <p:tav tm="100000">
                                          <p:val>
                                            <p:strVal val="#ppt_x"/>
                                          </p:val>
                                        </p:tav>
                                      </p:tavLst>
                                    </p:anim>
                                    <p:anim calcmode="lin" valueType="num">
                                      <p:cBhvr additive="base">
                                        <p:cTn id="174" dur="500" fill="hold"/>
                                        <p:tgtEl>
                                          <p:spTgt spid="35"/>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cBhvr additive="base">
                                        <p:cTn id="177" dur="500" fill="hold"/>
                                        <p:tgtEl>
                                          <p:spTgt spid="36"/>
                                        </p:tgtEl>
                                        <p:attrNameLst>
                                          <p:attrName>ppt_x</p:attrName>
                                        </p:attrNameLst>
                                      </p:cBhvr>
                                      <p:tavLst>
                                        <p:tav tm="0">
                                          <p:val>
                                            <p:strVal val="#ppt_x"/>
                                          </p:val>
                                        </p:tav>
                                        <p:tav tm="100000">
                                          <p:val>
                                            <p:strVal val="#ppt_x"/>
                                          </p:val>
                                        </p:tav>
                                      </p:tavLst>
                                    </p:anim>
                                    <p:anim calcmode="lin" valueType="num">
                                      <p:cBhvr additive="base">
                                        <p:cTn id="178" dur="500" fill="hold"/>
                                        <p:tgtEl>
                                          <p:spTgt spid="3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38"/>
                                        </p:tgtEl>
                                        <p:attrNameLst>
                                          <p:attrName>style.visibility</p:attrName>
                                        </p:attrNameLst>
                                      </p:cBhvr>
                                      <p:to>
                                        <p:strVal val="visible"/>
                                      </p:to>
                                    </p:set>
                                    <p:anim calcmode="lin" valueType="num">
                                      <p:cBhvr additive="base">
                                        <p:cTn id="181" dur="500" fill="hold"/>
                                        <p:tgtEl>
                                          <p:spTgt spid="38"/>
                                        </p:tgtEl>
                                        <p:attrNameLst>
                                          <p:attrName>ppt_x</p:attrName>
                                        </p:attrNameLst>
                                      </p:cBhvr>
                                      <p:tavLst>
                                        <p:tav tm="0">
                                          <p:val>
                                            <p:strVal val="#ppt_x"/>
                                          </p:val>
                                        </p:tav>
                                        <p:tav tm="100000">
                                          <p:val>
                                            <p:strVal val="#ppt_x"/>
                                          </p:val>
                                        </p:tav>
                                      </p:tavLst>
                                    </p:anim>
                                    <p:anim calcmode="lin" valueType="num">
                                      <p:cBhvr additive="base">
                                        <p:cTn id="182" dur="500" fill="hold"/>
                                        <p:tgtEl>
                                          <p:spTgt spid="3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4"/>
                                        </p:tgtEl>
                                        <p:attrNameLst>
                                          <p:attrName>style.visibility</p:attrName>
                                        </p:attrNameLst>
                                      </p:cBhvr>
                                      <p:to>
                                        <p:strVal val="visible"/>
                                      </p:to>
                                    </p:set>
                                    <p:anim calcmode="lin" valueType="num">
                                      <p:cBhvr additive="base">
                                        <p:cTn id="185" dur="500" fill="hold"/>
                                        <p:tgtEl>
                                          <p:spTgt spid="44"/>
                                        </p:tgtEl>
                                        <p:attrNameLst>
                                          <p:attrName>ppt_x</p:attrName>
                                        </p:attrNameLst>
                                      </p:cBhvr>
                                      <p:tavLst>
                                        <p:tav tm="0">
                                          <p:val>
                                            <p:strVal val="#ppt_x"/>
                                          </p:val>
                                        </p:tav>
                                        <p:tav tm="100000">
                                          <p:val>
                                            <p:strVal val="#ppt_x"/>
                                          </p:val>
                                        </p:tav>
                                      </p:tavLst>
                                    </p:anim>
                                    <p:anim calcmode="lin" valueType="num">
                                      <p:cBhvr additive="base">
                                        <p:cTn id="186" dur="500" fill="hold"/>
                                        <p:tgtEl>
                                          <p:spTgt spid="44"/>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45"/>
                                        </p:tgtEl>
                                        <p:attrNameLst>
                                          <p:attrName>style.visibility</p:attrName>
                                        </p:attrNameLst>
                                      </p:cBhvr>
                                      <p:to>
                                        <p:strVal val="visible"/>
                                      </p:to>
                                    </p:set>
                                    <p:anim calcmode="lin" valueType="num">
                                      <p:cBhvr additive="base">
                                        <p:cTn id="189" dur="500" fill="hold"/>
                                        <p:tgtEl>
                                          <p:spTgt spid="45"/>
                                        </p:tgtEl>
                                        <p:attrNameLst>
                                          <p:attrName>ppt_x</p:attrName>
                                        </p:attrNameLst>
                                      </p:cBhvr>
                                      <p:tavLst>
                                        <p:tav tm="0">
                                          <p:val>
                                            <p:strVal val="#ppt_x"/>
                                          </p:val>
                                        </p:tav>
                                        <p:tav tm="100000">
                                          <p:val>
                                            <p:strVal val="#ppt_x"/>
                                          </p:val>
                                        </p:tav>
                                      </p:tavLst>
                                    </p:anim>
                                    <p:anim calcmode="lin" valueType="num">
                                      <p:cBhvr additive="base">
                                        <p:cTn id="190" dur="500" fill="hold"/>
                                        <p:tgtEl>
                                          <p:spTgt spid="4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39"/>
                                        </p:tgtEl>
                                        <p:attrNameLst>
                                          <p:attrName>style.visibility</p:attrName>
                                        </p:attrNameLst>
                                      </p:cBhvr>
                                      <p:to>
                                        <p:strVal val="visible"/>
                                      </p:to>
                                    </p:set>
                                    <p:anim calcmode="lin" valueType="num">
                                      <p:cBhvr additive="base">
                                        <p:cTn id="193" dur="500" fill="hold"/>
                                        <p:tgtEl>
                                          <p:spTgt spid="39"/>
                                        </p:tgtEl>
                                        <p:attrNameLst>
                                          <p:attrName>ppt_x</p:attrName>
                                        </p:attrNameLst>
                                      </p:cBhvr>
                                      <p:tavLst>
                                        <p:tav tm="0">
                                          <p:val>
                                            <p:strVal val="#ppt_x"/>
                                          </p:val>
                                        </p:tav>
                                        <p:tav tm="100000">
                                          <p:val>
                                            <p:strVal val="#ppt_x"/>
                                          </p:val>
                                        </p:tav>
                                      </p:tavLst>
                                    </p:anim>
                                    <p:anim calcmode="lin" valueType="num">
                                      <p:cBhvr additive="base">
                                        <p:cTn id="194" dur="500" fill="hold"/>
                                        <p:tgtEl>
                                          <p:spTgt spid="39"/>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ppt_x"/>
                                          </p:val>
                                        </p:tav>
                                        <p:tav tm="100000">
                                          <p:val>
                                            <p:strVal val="#ppt_x"/>
                                          </p:val>
                                        </p:tav>
                                      </p:tavLst>
                                    </p:anim>
                                    <p:anim calcmode="lin" valueType="num">
                                      <p:cBhvr additive="base">
                                        <p:cTn id="20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 calcmode="lin" valueType="num">
                                      <p:cBhvr additive="base">
                                        <p:cTn id="215" dur="500" fill="hold"/>
                                        <p:tgtEl>
                                          <p:spTgt spid="62"/>
                                        </p:tgtEl>
                                        <p:attrNameLst>
                                          <p:attrName>ppt_x</p:attrName>
                                        </p:attrNameLst>
                                      </p:cBhvr>
                                      <p:tavLst>
                                        <p:tav tm="0">
                                          <p:val>
                                            <p:strVal val="#ppt_x"/>
                                          </p:val>
                                        </p:tav>
                                        <p:tav tm="100000">
                                          <p:val>
                                            <p:strVal val="#ppt_x"/>
                                          </p:val>
                                        </p:tav>
                                      </p:tavLst>
                                    </p:anim>
                                    <p:anim calcmode="lin" valueType="num">
                                      <p:cBhvr additive="base">
                                        <p:cTn id="216" dur="500" fill="hold"/>
                                        <p:tgtEl>
                                          <p:spTgt spid="62"/>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59"/>
                                        </p:tgtEl>
                                        <p:attrNameLst>
                                          <p:attrName>style.visibility</p:attrName>
                                        </p:attrNameLst>
                                      </p:cBhvr>
                                      <p:to>
                                        <p:strVal val="visible"/>
                                      </p:to>
                                    </p:set>
                                    <p:anim calcmode="lin" valueType="num">
                                      <p:cBhvr additive="base">
                                        <p:cTn id="219" dur="500" fill="hold"/>
                                        <p:tgtEl>
                                          <p:spTgt spid="59"/>
                                        </p:tgtEl>
                                        <p:attrNameLst>
                                          <p:attrName>ppt_x</p:attrName>
                                        </p:attrNameLst>
                                      </p:cBhvr>
                                      <p:tavLst>
                                        <p:tav tm="0">
                                          <p:val>
                                            <p:strVal val="#ppt_x"/>
                                          </p:val>
                                        </p:tav>
                                        <p:tav tm="100000">
                                          <p:val>
                                            <p:strVal val="#ppt_x"/>
                                          </p:val>
                                        </p:tav>
                                      </p:tavLst>
                                    </p:anim>
                                    <p:anim calcmode="lin" valueType="num">
                                      <p:cBhvr additive="base">
                                        <p:cTn id="220" dur="500" fill="hold"/>
                                        <p:tgtEl>
                                          <p:spTgt spid="59"/>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58"/>
                                        </p:tgtEl>
                                        <p:attrNameLst>
                                          <p:attrName>style.visibility</p:attrName>
                                        </p:attrNameLst>
                                      </p:cBhvr>
                                      <p:to>
                                        <p:strVal val="visible"/>
                                      </p:to>
                                    </p:set>
                                    <p:anim calcmode="lin" valueType="num">
                                      <p:cBhvr additive="base">
                                        <p:cTn id="223" dur="500" fill="hold"/>
                                        <p:tgtEl>
                                          <p:spTgt spid="58"/>
                                        </p:tgtEl>
                                        <p:attrNameLst>
                                          <p:attrName>ppt_x</p:attrName>
                                        </p:attrNameLst>
                                      </p:cBhvr>
                                      <p:tavLst>
                                        <p:tav tm="0">
                                          <p:val>
                                            <p:strVal val="#ppt_x"/>
                                          </p:val>
                                        </p:tav>
                                        <p:tav tm="100000">
                                          <p:val>
                                            <p:strVal val="#ppt_x"/>
                                          </p:val>
                                        </p:tav>
                                      </p:tavLst>
                                    </p:anim>
                                    <p:anim calcmode="lin" valueType="num">
                                      <p:cBhvr additive="base">
                                        <p:cTn id="2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21" grpId="0"/>
      <p:bldP spid="23" grpId="0"/>
      <p:bldP spid="24" grpId="0"/>
      <p:bldP spid="27" grpId="0"/>
      <p:bldP spid="28" grpId="0" animBg="1"/>
      <p:bldP spid="32" grpId="0" animBg="1"/>
      <p:bldP spid="33" grpId="0" animBg="1"/>
      <p:bldP spid="34" grpId="0" animBg="1"/>
      <p:bldP spid="35" grpId="0"/>
      <p:bldP spid="37" grpId="0"/>
      <p:bldP spid="38" grpId="0" animBg="1"/>
      <p:bldP spid="45" grpId="0"/>
      <p:bldP spid="46" grpId="0" animBg="1"/>
      <p:bldP spid="56"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5129-A45D-7C49-8ADC-7F8FB6D74E1D}"/>
              </a:ext>
            </a:extLst>
          </p:cNvPr>
          <p:cNvSpPr>
            <a:spLocks noGrp="1"/>
          </p:cNvSpPr>
          <p:nvPr>
            <p:ph type="title"/>
          </p:nvPr>
        </p:nvSpPr>
        <p:spPr>
          <a:xfrm>
            <a:off x="646111" y="452718"/>
            <a:ext cx="9404723" cy="711713"/>
          </a:xfrm>
        </p:spPr>
        <p:txBody>
          <a:bodyPr/>
          <a:lstStyle/>
          <a:p>
            <a:r>
              <a:rPr lang="en-US" dirty="0"/>
              <a:t>AZURE HIERARCHY</a:t>
            </a:r>
          </a:p>
        </p:txBody>
      </p:sp>
      <p:pic>
        <p:nvPicPr>
          <p:cNvPr id="4" name="Content Placeholder 3">
            <a:extLst>
              <a:ext uri="{FF2B5EF4-FFF2-40B4-BE49-F238E27FC236}">
                <a16:creationId xmlns:a16="http://schemas.microsoft.com/office/drawing/2014/main" id="{21749AE2-978C-A740-8B26-F62FFFD4D31C}"/>
              </a:ext>
            </a:extLst>
          </p:cNvPr>
          <p:cNvPicPr>
            <a:picLocks noGrp="1" noChangeAspect="1"/>
          </p:cNvPicPr>
          <p:nvPr>
            <p:ph idx="1"/>
          </p:nvPr>
        </p:nvPicPr>
        <p:blipFill>
          <a:blip r:embed="rId2"/>
          <a:stretch>
            <a:fillRect/>
          </a:stretch>
        </p:blipFill>
        <p:spPr>
          <a:xfrm>
            <a:off x="1086316" y="1616869"/>
            <a:ext cx="3636532" cy="2905125"/>
          </a:xfrm>
          <a:prstGeom prst="rect">
            <a:avLst/>
          </a:prstGeom>
        </p:spPr>
      </p:pic>
      <p:sp>
        <p:nvSpPr>
          <p:cNvPr id="5" name="TextBox 4">
            <a:extLst>
              <a:ext uri="{FF2B5EF4-FFF2-40B4-BE49-F238E27FC236}">
                <a16:creationId xmlns:a16="http://schemas.microsoft.com/office/drawing/2014/main" id="{9DBFF725-E9AD-FA4F-9864-744036C91FB2}"/>
              </a:ext>
            </a:extLst>
          </p:cNvPr>
          <p:cNvSpPr txBox="1"/>
          <p:nvPr/>
        </p:nvSpPr>
        <p:spPr>
          <a:xfrm>
            <a:off x="5793580" y="1616869"/>
            <a:ext cx="4657725" cy="2031325"/>
          </a:xfrm>
          <a:prstGeom prst="rect">
            <a:avLst/>
          </a:prstGeom>
          <a:noFill/>
        </p:spPr>
        <p:txBody>
          <a:bodyPr wrap="square" rtlCol="0">
            <a:spAutoFit/>
          </a:bodyPr>
          <a:lstStyle/>
          <a:p>
            <a:pPr marL="342900" indent="-342900">
              <a:buAutoNum type="arabicPeriod"/>
            </a:pPr>
            <a:r>
              <a:rPr lang="en-US" dirty="0"/>
              <a:t>Top Level Enterprise Portal --&gt; Create BU’s Like Finance , HR, Operations etc.</a:t>
            </a:r>
          </a:p>
          <a:p>
            <a:pPr marL="342900" indent="-342900">
              <a:buAutoNum type="arabicPeriod"/>
            </a:pPr>
            <a:r>
              <a:rPr lang="en-US" dirty="0"/>
              <a:t>Create Azure Accounts, Dedicated AD Tenants for Finance &amp; same for HR and Ops also. </a:t>
            </a:r>
          </a:p>
          <a:p>
            <a:pPr marL="342900" indent="-342900">
              <a:buAutoNum type="arabicPeriod"/>
            </a:pPr>
            <a:r>
              <a:rPr lang="en-US" dirty="0"/>
              <a:t>Create Subscriptions under tenants </a:t>
            </a:r>
          </a:p>
        </p:txBody>
      </p:sp>
    </p:spTree>
    <p:extLst>
      <p:ext uri="{BB962C8B-B14F-4D97-AF65-F5344CB8AC3E}">
        <p14:creationId xmlns:p14="http://schemas.microsoft.com/office/powerpoint/2010/main" val="672590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B5A7-9F8C-324D-BBF5-1500AB3DDAE1}"/>
              </a:ext>
            </a:extLst>
          </p:cNvPr>
          <p:cNvSpPr>
            <a:spLocks noGrp="1"/>
          </p:cNvSpPr>
          <p:nvPr>
            <p:ph type="title"/>
          </p:nvPr>
        </p:nvSpPr>
        <p:spPr>
          <a:xfrm>
            <a:off x="646111" y="452718"/>
            <a:ext cx="9404723" cy="757517"/>
          </a:xfrm>
          <a:noFill/>
          <a:ln>
            <a:solidFill>
              <a:schemeClr val="tx1"/>
            </a:solidFill>
          </a:ln>
        </p:spPr>
        <p:txBody>
          <a:bodyPr/>
          <a:lstStyle/>
          <a:p>
            <a:r>
              <a:rPr lang="en-US" dirty="0"/>
              <a:t>Azure 10,000 ft Overview</a:t>
            </a:r>
          </a:p>
        </p:txBody>
      </p:sp>
      <p:sp>
        <p:nvSpPr>
          <p:cNvPr id="4" name="Rectangle 3">
            <a:extLst>
              <a:ext uri="{FF2B5EF4-FFF2-40B4-BE49-F238E27FC236}">
                <a16:creationId xmlns:a16="http://schemas.microsoft.com/office/drawing/2014/main" id="{4143B98B-8E73-6A4F-9727-F436ECCB87BE}"/>
              </a:ext>
            </a:extLst>
          </p:cNvPr>
          <p:cNvSpPr/>
          <p:nvPr/>
        </p:nvSpPr>
        <p:spPr>
          <a:xfrm>
            <a:off x="808987" y="6144768"/>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Rectangle 4">
            <a:extLst>
              <a:ext uri="{FF2B5EF4-FFF2-40B4-BE49-F238E27FC236}">
                <a16:creationId xmlns:a16="http://schemas.microsoft.com/office/drawing/2014/main" id="{4ADCFFC8-FFCD-0C4F-854E-F33A883CA3BE}"/>
              </a:ext>
            </a:extLst>
          </p:cNvPr>
          <p:cNvSpPr/>
          <p:nvPr/>
        </p:nvSpPr>
        <p:spPr>
          <a:xfrm>
            <a:off x="808987" y="5616657"/>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BE6C06-6275-EE4E-A3F6-E0724B97057E}"/>
              </a:ext>
            </a:extLst>
          </p:cNvPr>
          <p:cNvSpPr/>
          <p:nvPr/>
        </p:nvSpPr>
        <p:spPr>
          <a:xfrm>
            <a:off x="808987" y="4866400"/>
            <a:ext cx="5329685"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3761C2-8454-6545-B69F-675D1187122D}"/>
              </a:ext>
            </a:extLst>
          </p:cNvPr>
          <p:cNvSpPr/>
          <p:nvPr/>
        </p:nvSpPr>
        <p:spPr>
          <a:xfrm>
            <a:off x="6197851" y="4866400"/>
            <a:ext cx="5815584"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4E9DDA-22CB-6449-976B-CFA90588C869}"/>
              </a:ext>
            </a:extLst>
          </p:cNvPr>
          <p:cNvSpPr/>
          <p:nvPr/>
        </p:nvSpPr>
        <p:spPr>
          <a:xfrm>
            <a:off x="808986" y="3852672"/>
            <a:ext cx="5329685"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9CE4415-50F2-C447-A174-EE07615ACBCA}"/>
              </a:ext>
            </a:extLst>
          </p:cNvPr>
          <p:cNvSpPr/>
          <p:nvPr/>
        </p:nvSpPr>
        <p:spPr>
          <a:xfrm>
            <a:off x="6197851" y="3852672"/>
            <a:ext cx="5815584"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0DE82E8-6125-7E43-98C4-FAA071D50629}"/>
              </a:ext>
            </a:extLst>
          </p:cNvPr>
          <p:cNvSpPr/>
          <p:nvPr/>
        </p:nvSpPr>
        <p:spPr>
          <a:xfrm>
            <a:off x="808985" y="2828233"/>
            <a:ext cx="532968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0ABD66-130B-3E44-A697-C470CA0A41E1}"/>
              </a:ext>
            </a:extLst>
          </p:cNvPr>
          <p:cNvSpPr/>
          <p:nvPr/>
        </p:nvSpPr>
        <p:spPr>
          <a:xfrm>
            <a:off x="6197851" y="2828232"/>
            <a:ext cx="5815584" cy="48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581943-362F-1141-B86F-90146394A2C2}"/>
              </a:ext>
            </a:extLst>
          </p:cNvPr>
          <p:cNvSpPr/>
          <p:nvPr/>
        </p:nvSpPr>
        <p:spPr>
          <a:xfrm>
            <a:off x="6197851" y="3354280"/>
            <a:ext cx="5815584" cy="40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91BF97-BC4C-1745-891E-229FEBCD5E2C}"/>
              </a:ext>
            </a:extLst>
          </p:cNvPr>
          <p:cNvSpPr/>
          <p:nvPr/>
        </p:nvSpPr>
        <p:spPr>
          <a:xfrm>
            <a:off x="808985" y="1795321"/>
            <a:ext cx="632333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Rectangle 13">
            <a:extLst>
              <a:ext uri="{FF2B5EF4-FFF2-40B4-BE49-F238E27FC236}">
                <a16:creationId xmlns:a16="http://schemas.microsoft.com/office/drawing/2014/main" id="{F077DCDC-C39B-B84C-9A0F-AB77A737CBAC}"/>
              </a:ext>
            </a:extLst>
          </p:cNvPr>
          <p:cNvSpPr/>
          <p:nvPr/>
        </p:nvSpPr>
        <p:spPr>
          <a:xfrm>
            <a:off x="7210298" y="1794132"/>
            <a:ext cx="4778753"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a:extLst>
              <a:ext uri="{FF2B5EF4-FFF2-40B4-BE49-F238E27FC236}">
                <a16:creationId xmlns:a16="http://schemas.microsoft.com/office/drawing/2014/main" id="{578320B6-7883-AF4F-9FD2-67464EF45C26}"/>
              </a:ext>
            </a:extLst>
          </p:cNvPr>
          <p:cNvSpPr txBox="1"/>
          <p:nvPr/>
        </p:nvSpPr>
        <p:spPr>
          <a:xfrm>
            <a:off x="800049" y="6161899"/>
            <a:ext cx="1234633" cy="369332"/>
          </a:xfrm>
          <a:prstGeom prst="rect">
            <a:avLst/>
          </a:prstGeom>
          <a:noFill/>
        </p:spPr>
        <p:txBody>
          <a:bodyPr wrap="none" rtlCol="0">
            <a:spAutoFit/>
          </a:bodyPr>
          <a:lstStyle/>
          <a:p>
            <a:r>
              <a:rPr lang="en-US" dirty="0"/>
              <a:t>STORAGE</a:t>
            </a:r>
          </a:p>
        </p:txBody>
      </p:sp>
      <p:sp>
        <p:nvSpPr>
          <p:cNvPr id="20" name="TextBox 19">
            <a:extLst>
              <a:ext uri="{FF2B5EF4-FFF2-40B4-BE49-F238E27FC236}">
                <a16:creationId xmlns:a16="http://schemas.microsoft.com/office/drawing/2014/main" id="{42E94E5E-2024-E94C-86B3-D17126EFB27C}"/>
              </a:ext>
            </a:extLst>
          </p:cNvPr>
          <p:cNvSpPr txBox="1"/>
          <p:nvPr/>
        </p:nvSpPr>
        <p:spPr>
          <a:xfrm>
            <a:off x="852486" y="5667586"/>
            <a:ext cx="1274708" cy="369332"/>
          </a:xfrm>
          <a:prstGeom prst="rect">
            <a:avLst/>
          </a:prstGeom>
          <a:noFill/>
        </p:spPr>
        <p:txBody>
          <a:bodyPr wrap="none" rtlCol="0">
            <a:spAutoFit/>
          </a:bodyPr>
          <a:lstStyle/>
          <a:p>
            <a:r>
              <a:rPr lang="en-US" dirty="0"/>
              <a:t>NETWORK</a:t>
            </a:r>
          </a:p>
        </p:txBody>
      </p:sp>
      <p:sp>
        <p:nvSpPr>
          <p:cNvPr id="21" name="TextBox 20">
            <a:extLst>
              <a:ext uri="{FF2B5EF4-FFF2-40B4-BE49-F238E27FC236}">
                <a16:creationId xmlns:a16="http://schemas.microsoft.com/office/drawing/2014/main" id="{61ED987B-A2CF-A846-8FE6-B30BD371589C}"/>
              </a:ext>
            </a:extLst>
          </p:cNvPr>
          <p:cNvSpPr txBox="1"/>
          <p:nvPr/>
        </p:nvSpPr>
        <p:spPr>
          <a:xfrm>
            <a:off x="802475" y="4853193"/>
            <a:ext cx="1455848" cy="369332"/>
          </a:xfrm>
          <a:prstGeom prst="rect">
            <a:avLst/>
          </a:prstGeom>
          <a:noFill/>
        </p:spPr>
        <p:txBody>
          <a:bodyPr wrap="none" rtlCol="0">
            <a:spAutoFit/>
          </a:bodyPr>
          <a:lstStyle/>
          <a:p>
            <a:r>
              <a:rPr lang="en-US" dirty="0"/>
              <a:t>DATABASES</a:t>
            </a:r>
          </a:p>
        </p:txBody>
      </p:sp>
      <p:sp>
        <p:nvSpPr>
          <p:cNvPr id="22" name="Content Placeholder 21">
            <a:extLst>
              <a:ext uri="{FF2B5EF4-FFF2-40B4-BE49-F238E27FC236}">
                <a16:creationId xmlns:a16="http://schemas.microsoft.com/office/drawing/2014/main" id="{BA451199-CEB2-7145-B3DD-95F7FAF1B9CB}"/>
              </a:ext>
            </a:extLst>
          </p:cNvPr>
          <p:cNvSpPr txBox="1">
            <a:spLocks noGrp="1"/>
          </p:cNvSpPr>
          <p:nvPr>
            <p:ph idx="1"/>
          </p:nvPr>
        </p:nvSpPr>
        <p:spPr>
          <a:xfrm>
            <a:off x="706438" y="1393825"/>
            <a:ext cx="184731" cy="400110"/>
          </a:xfrm>
          <a:prstGeom prst="rect">
            <a:avLst/>
          </a:prstGeom>
          <a:noFill/>
        </p:spPr>
        <p:txBody>
          <a:bodyPr wrap="none" rtlCol="0">
            <a:spAutoFit/>
          </a:bodyPr>
          <a:lstStyle/>
          <a:p>
            <a:pPr marL="0" indent="0">
              <a:buNone/>
            </a:pPr>
            <a:endParaRPr lang="en-US" dirty="0"/>
          </a:p>
        </p:txBody>
      </p:sp>
      <p:sp>
        <p:nvSpPr>
          <p:cNvPr id="23" name="TextBox 22">
            <a:extLst>
              <a:ext uri="{FF2B5EF4-FFF2-40B4-BE49-F238E27FC236}">
                <a16:creationId xmlns:a16="http://schemas.microsoft.com/office/drawing/2014/main" id="{FDCF183F-7D3C-B64A-86A5-05FB68BC8E8D}"/>
              </a:ext>
            </a:extLst>
          </p:cNvPr>
          <p:cNvSpPr txBox="1"/>
          <p:nvPr/>
        </p:nvSpPr>
        <p:spPr>
          <a:xfrm>
            <a:off x="6197851" y="4873767"/>
            <a:ext cx="1292341" cy="369332"/>
          </a:xfrm>
          <a:prstGeom prst="rect">
            <a:avLst/>
          </a:prstGeom>
          <a:noFill/>
        </p:spPr>
        <p:txBody>
          <a:bodyPr wrap="none" rtlCol="0">
            <a:spAutoFit/>
          </a:bodyPr>
          <a:lstStyle/>
          <a:p>
            <a:r>
              <a:rPr lang="en-US" dirty="0"/>
              <a:t>COMPUTE</a:t>
            </a:r>
          </a:p>
        </p:txBody>
      </p:sp>
      <p:sp>
        <p:nvSpPr>
          <p:cNvPr id="24" name="TextBox 23">
            <a:extLst>
              <a:ext uri="{FF2B5EF4-FFF2-40B4-BE49-F238E27FC236}">
                <a16:creationId xmlns:a16="http://schemas.microsoft.com/office/drawing/2014/main" id="{152E384A-136B-B640-B5CD-4CF807829895}"/>
              </a:ext>
            </a:extLst>
          </p:cNvPr>
          <p:cNvSpPr txBox="1"/>
          <p:nvPr/>
        </p:nvSpPr>
        <p:spPr>
          <a:xfrm>
            <a:off x="6196207" y="3859937"/>
            <a:ext cx="1712328" cy="369332"/>
          </a:xfrm>
          <a:prstGeom prst="rect">
            <a:avLst/>
          </a:prstGeom>
          <a:noFill/>
        </p:spPr>
        <p:txBody>
          <a:bodyPr wrap="none" rtlCol="0">
            <a:spAutoFit/>
          </a:bodyPr>
          <a:lstStyle/>
          <a:p>
            <a:r>
              <a:rPr lang="en-US" dirty="0"/>
              <a:t>APP SERVICES</a:t>
            </a:r>
          </a:p>
        </p:txBody>
      </p:sp>
      <p:sp>
        <p:nvSpPr>
          <p:cNvPr id="25" name="TextBox 24">
            <a:extLst>
              <a:ext uri="{FF2B5EF4-FFF2-40B4-BE49-F238E27FC236}">
                <a16:creationId xmlns:a16="http://schemas.microsoft.com/office/drawing/2014/main" id="{AC05D7ED-D90C-F74D-B50C-7B018421F106}"/>
              </a:ext>
            </a:extLst>
          </p:cNvPr>
          <p:cNvSpPr txBox="1"/>
          <p:nvPr/>
        </p:nvSpPr>
        <p:spPr>
          <a:xfrm>
            <a:off x="833286" y="3870045"/>
            <a:ext cx="1396536" cy="369332"/>
          </a:xfrm>
          <a:prstGeom prst="rect">
            <a:avLst/>
          </a:prstGeom>
          <a:noFill/>
        </p:spPr>
        <p:txBody>
          <a:bodyPr wrap="none" rtlCol="0">
            <a:spAutoFit/>
          </a:bodyPr>
          <a:lstStyle/>
          <a:p>
            <a:r>
              <a:rPr lang="en-US" dirty="0"/>
              <a:t>ANALYTICS</a:t>
            </a:r>
          </a:p>
        </p:txBody>
      </p:sp>
      <p:sp>
        <p:nvSpPr>
          <p:cNvPr id="26" name="TextBox 25">
            <a:extLst>
              <a:ext uri="{FF2B5EF4-FFF2-40B4-BE49-F238E27FC236}">
                <a16:creationId xmlns:a16="http://schemas.microsoft.com/office/drawing/2014/main" id="{E6AAA0EF-960B-0648-A544-15480F16827D}"/>
              </a:ext>
            </a:extLst>
          </p:cNvPr>
          <p:cNvSpPr txBox="1"/>
          <p:nvPr/>
        </p:nvSpPr>
        <p:spPr>
          <a:xfrm>
            <a:off x="6173132" y="3341260"/>
            <a:ext cx="532518" cy="369332"/>
          </a:xfrm>
          <a:prstGeom prst="rect">
            <a:avLst/>
          </a:prstGeom>
          <a:noFill/>
        </p:spPr>
        <p:txBody>
          <a:bodyPr wrap="none" rtlCol="0">
            <a:spAutoFit/>
          </a:bodyPr>
          <a:lstStyle/>
          <a:p>
            <a:r>
              <a:rPr lang="en-US" dirty="0"/>
              <a:t>EAI</a:t>
            </a:r>
          </a:p>
        </p:txBody>
      </p:sp>
      <p:sp>
        <p:nvSpPr>
          <p:cNvPr id="27" name="TextBox 26">
            <a:extLst>
              <a:ext uri="{FF2B5EF4-FFF2-40B4-BE49-F238E27FC236}">
                <a16:creationId xmlns:a16="http://schemas.microsoft.com/office/drawing/2014/main" id="{5670426F-EA3F-554A-8B8F-4EDD7C237252}"/>
              </a:ext>
            </a:extLst>
          </p:cNvPr>
          <p:cNvSpPr txBox="1"/>
          <p:nvPr/>
        </p:nvSpPr>
        <p:spPr>
          <a:xfrm>
            <a:off x="852486" y="2874078"/>
            <a:ext cx="1188146" cy="369332"/>
          </a:xfrm>
          <a:prstGeom prst="rect">
            <a:avLst/>
          </a:prstGeom>
          <a:noFill/>
        </p:spPr>
        <p:txBody>
          <a:bodyPr wrap="none" rtlCol="0">
            <a:spAutoFit/>
          </a:bodyPr>
          <a:lstStyle/>
          <a:p>
            <a:r>
              <a:rPr lang="en-US" dirty="0"/>
              <a:t>SECURITY</a:t>
            </a:r>
          </a:p>
        </p:txBody>
      </p:sp>
      <p:sp>
        <p:nvSpPr>
          <p:cNvPr id="28" name="TextBox 27">
            <a:extLst>
              <a:ext uri="{FF2B5EF4-FFF2-40B4-BE49-F238E27FC236}">
                <a16:creationId xmlns:a16="http://schemas.microsoft.com/office/drawing/2014/main" id="{C5B8556B-C44B-4F46-B609-BE308140699C}"/>
              </a:ext>
            </a:extLst>
          </p:cNvPr>
          <p:cNvSpPr txBox="1"/>
          <p:nvPr/>
        </p:nvSpPr>
        <p:spPr>
          <a:xfrm>
            <a:off x="6207766" y="2809038"/>
            <a:ext cx="486030" cy="369332"/>
          </a:xfrm>
          <a:prstGeom prst="rect">
            <a:avLst/>
          </a:prstGeom>
          <a:noFill/>
        </p:spPr>
        <p:txBody>
          <a:bodyPr wrap="none" rtlCol="0">
            <a:spAutoFit/>
          </a:bodyPr>
          <a:lstStyle/>
          <a:p>
            <a:r>
              <a:rPr lang="en-US" dirty="0"/>
              <a:t>IoT</a:t>
            </a:r>
          </a:p>
        </p:txBody>
      </p:sp>
      <p:sp>
        <p:nvSpPr>
          <p:cNvPr id="29" name="TextBox 28">
            <a:extLst>
              <a:ext uri="{FF2B5EF4-FFF2-40B4-BE49-F238E27FC236}">
                <a16:creationId xmlns:a16="http://schemas.microsoft.com/office/drawing/2014/main" id="{C875464C-CA70-334D-91FC-9AE58E2B208C}"/>
              </a:ext>
            </a:extLst>
          </p:cNvPr>
          <p:cNvSpPr txBox="1"/>
          <p:nvPr/>
        </p:nvSpPr>
        <p:spPr>
          <a:xfrm>
            <a:off x="781586" y="1804060"/>
            <a:ext cx="2626040" cy="369332"/>
          </a:xfrm>
          <a:prstGeom prst="rect">
            <a:avLst/>
          </a:prstGeom>
          <a:noFill/>
        </p:spPr>
        <p:txBody>
          <a:bodyPr wrap="none" rtlCol="0">
            <a:spAutoFit/>
          </a:bodyPr>
          <a:lstStyle/>
          <a:p>
            <a:r>
              <a:rPr lang="en-US" dirty="0"/>
              <a:t>MANAGEMENT TOOLS</a:t>
            </a:r>
          </a:p>
        </p:txBody>
      </p:sp>
      <p:sp>
        <p:nvSpPr>
          <p:cNvPr id="30" name="TextBox 29">
            <a:extLst>
              <a:ext uri="{FF2B5EF4-FFF2-40B4-BE49-F238E27FC236}">
                <a16:creationId xmlns:a16="http://schemas.microsoft.com/office/drawing/2014/main" id="{62C0CB63-309C-9A4D-B532-B2D29DA0AE4F}"/>
              </a:ext>
            </a:extLst>
          </p:cNvPr>
          <p:cNvSpPr txBox="1"/>
          <p:nvPr/>
        </p:nvSpPr>
        <p:spPr>
          <a:xfrm>
            <a:off x="7210298" y="1800221"/>
            <a:ext cx="2257349" cy="369332"/>
          </a:xfrm>
          <a:prstGeom prst="rect">
            <a:avLst/>
          </a:prstGeom>
          <a:noFill/>
        </p:spPr>
        <p:txBody>
          <a:bodyPr wrap="none" rtlCol="0">
            <a:spAutoFit/>
          </a:bodyPr>
          <a:lstStyle/>
          <a:p>
            <a:r>
              <a:rPr lang="en-US" dirty="0"/>
              <a:t>DEVELOPER TOOLS</a:t>
            </a:r>
          </a:p>
        </p:txBody>
      </p:sp>
      <p:sp>
        <p:nvSpPr>
          <p:cNvPr id="32" name="Rounded Rectangle 31">
            <a:extLst>
              <a:ext uri="{FF2B5EF4-FFF2-40B4-BE49-F238E27FC236}">
                <a16:creationId xmlns:a16="http://schemas.microsoft.com/office/drawing/2014/main" id="{4E6D4F3D-C39C-A742-B9D0-A058C18F35D0}"/>
              </a:ext>
            </a:extLst>
          </p:cNvPr>
          <p:cNvSpPr/>
          <p:nvPr/>
        </p:nvSpPr>
        <p:spPr>
          <a:xfrm>
            <a:off x="2108906" y="6251435"/>
            <a:ext cx="67118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BLOB</a:t>
            </a:r>
            <a:endParaRPr lang="en-US" sz="1400" b="1" dirty="0"/>
          </a:p>
        </p:txBody>
      </p:sp>
      <p:sp>
        <p:nvSpPr>
          <p:cNvPr id="33" name="Rounded Rectangle 32">
            <a:extLst>
              <a:ext uri="{FF2B5EF4-FFF2-40B4-BE49-F238E27FC236}">
                <a16:creationId xmlns:a16="http://schemas.microsoft.com/office/drawing/2014/main" id="{69F0FE13-C97D-8D4D-84C1-AFD62634D1C0}"/>
              </a:ext>
            </a:extLst>
          </p:cNvPr>
          <p:cNvSpPr/>
          <p:nvPr/>
        </p:nvSpPr>
        <p:spPr>
          <a:xfrm>
            <a:off x="2854310" y="6258964"/>
            <a:ext cx="68506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TABLE</a:t>
            </a:r>
            <a:endParaRPr lang="en-US" sz="1400" b="1" dirty="0"/>
          </a:p>
        </p:txBody>
      </p:sp>
      <p:sp>
        <p:nvSpPr>
          <p:cNvPr id="34" name="Rounded Rectangle 33">
            <a:extLst>
              <a:ext uri="{FF2B5EF4-FFF2-40B4-BE49-F238E27FC236}">
                <a16:creationId xmlns:a16="http://schemas.microsoft.com/office/drawing/2014/main" id="{F86E5D67-43D6-1F44-926B-E981C22A2893}"/>
              </a:ext>
            </a:extLst>
          </p:cNvPr>
          <p:cNvSpPr/>
          <p:nvPr/>
        </p:nvSpPr>
        <p:spPr>
          <a:xfrm>
            <a:off x="360615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QUEUE</a:t>
            </a:r>
          </a:p>
        </p:txBody>
      </p:sp>
      <p:sp>
        <p:nvSpPr>
          <p:cNvPr id="35" name="Rounded Rectangle 34">
            <a:extLst>
              <a:ext uri="{FF2B5EF4-FFF2-40B4-BE49-F238E27FC236}">
                <a16:creationId xmlns:a16="http://schemas.microsoft.com/office/drawing/2014/main" id="{A9897DF5-9144-DC4A-9769-1CDC4D409D71}"/>
              </a:ext>
            </a:extLst>
          </p:cNvPr>
          <p:cNvSpPr/>
          <p:nvPr/>
        </p:nvSpPr>
        <p:spPr>
          <a:xfrm>
            <a:off x="441812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FILE</a:t>
            </a:r>
          </a:p>
        </p:txBody>
      </p:sp>
      <p:sp>
        <p:nvSpPr>
          <p:cNvPr id="36" name="Rounded Rectangle 35">
            <a:extLst>
              <a:ext uri="{FF2B5EF4-FFF2-40B4-BE49-F238E27FC236}">
                <a16:creationId xmlns:a16="http://schemas.microsoft.com/office/drawing/2014/main" id="{453EFD14-AAE4-9A47-B8A1-C66B9678759B}"/>
              </a:ext>
            </a:extLst>
          </p:cNvPr>
          <p:cNvSpPr/>
          <p:nvPr/>
        </p:nvSpPr>
        <p:spPr>
          <a:xfrm>
            <a:off x="5257384" y="6273381"/>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DISK</a:t>
            </a:r>
          </a:p>
        </p:txBody>
      </p:sp>
      <p:sp>
        <p:nvSpPr>
          <p:cNvPr id="37" name="Rounded Rectangle 36">
            <a:extLst>
              <a:ext uri="{FF2B5EF4-FFF2-40B4-BE49-F238E27FC236}">
                <a16:creationId xmlns:a16="http://schemas.microsoft.com/office/drawing/2014/main" id="{95EB1555-2603-DE4F-BC61-01A593A3E95B}"/>
              </a:ext>
            </a:extLst>
          </p:cNvPr>
          <p:cNvSpPr/>
          <p:nvPr/>
        </p:nvSpPr>
        <p:spPr>
          <a:xfrm>
            <a:off x="6065675" y="6265328"/>
            <a:ext cx="1556865"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LAKE STORAGE</a:t>
            </a:r>
          </a:p>
        </p:txBody>
      </p:sp>
      <p:sp>
        <p:nvSpPr>
          <p:cNvPr id="38" name="Rounded Rectangle 37">
            <a:extLst>
              <a:ext uri="{FF2B5EF4-FFF2-40B4-BE49-F238E27FC236}">
                <a16:creationId xmlns:a16="http://schemas.microsoft.com/office/drawing/2014/main" id="{32E6FFED-9F56-EC48-92E9-9D1773B9E913}"/>
              </a:ext>
            </a:extLst>
          </p:cNvPr>
          <p:cNvSpPr/>
          <p:nvPr/>
        </p:nvSpPr>
        <p:spPr>
          <a:xfrm>
            <a:off x="7709240" y="6265328"/>
            <a:ext cx="887928"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DATABOX</a:t>
            </a:r>
            <a:endParaRPr lang="en-US" sz="1400" b="1" dirty="0"/>
          </a:p>
        </p:txBody>
      </p:sp>
      <p:sp>
        <p:nvSpPr>
          <p:cNvPr id="39" name="Rounded Rectangle 38">
            <a:extLst>
              <a:ext uri="{FF2B5EF4-FFF2-40B4-BE49-F238E27FC236}">
                <a16:creationId xmlns:a16="http://schemas.microsoft.com/office/drawing/2014/main" id="{1EA84922-79A9-6547-96AD-8A6D0120099A}"/>
              </a:ext>
            </a:extLst>
          </p:cNvPr>
          <p:cNvSpPr/>
          <p:nvPr/>
        </p:nvSpPr>
        <p:spPr>
          <a:xfrm>
            <a:off x="8690786" y="6258964"/>
            <a:ext cx="1065757"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STOR SIMPLE</a:t>
            </a:r>
          </a:p>
        </p:txBody>
      </p:sp>
      <p:sp>
        <p:nvSpPr>
          <p:cNvPr id="40" name="Rounded Rectangle 39">
            <a:extLst>
              <a:ext uri="{FF2B5EF4-FFF2-40B4-BE49-F238E27FC236}">
                <a16:creationId xmlns:a16="http://schemas.microsoft.com/office/drawing/2014/main" id="{5D98918B-25BA-B24C-AEDF-E30FFB3C955F}"/>
              </a:ext>
            </a:extLst>
          </p:cNvPr>
          <p:cNvSpPr/>
          <p:nvPr/>
        </p:nvSpPr>
        <p:spPr>
          <a:xfrm>
            <a:off x="9843243" y="6251435"/>
            <a:ext cx="1298353"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STORAGE EXPLORER</a:t>
            </a:r>
          </a:p>
        </p:txBody>
      </p:sp>
      <p:sp>
        <p:nvSpPr>
          <p:cNvPr id="41" name="Rounded Rectangle 40">
            <a:extLst>
              <a:ext uri="{FF2B5EF4-FFF2-40B4-BE49-F238E27FC236}">
                <a16:creationId xmlns:a16="http://schemas.microsoft.com/office/drawing/2014/main" id="{71A4AAE0-0320-B847-8859-317C7729A7D7}"/>
              </a:ext>
            </a:extLst>
          </p:cNvPr>
          <p:cNvSpPr/>
          <p:nvPr/>
        </p:nvSpPr>
        <p:spPr>
          <a:xfrm>
            <a:off x="11186410" y="6251435"/>
            <a:ext cx="782546"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ARCHIVE</a:t>
            </a:r>
            <a:endParaRPr lang="en-US" sz="1400" b="1" dirty="0"/>
          </a:p>
        </p:txBody>
      </p:sp>
      <p:sp>
        <p:nvSpPr>
          <p:cNvPr id="42" name="Rounded Rectangle 41">
            <a:extLst>
              <a:ext uri="{FF2B5EF4-FFF2-40B4-BE49-F238E27FC236}">
                <a16:creationId xmlns:a16="http://schemas.microsoft.com/office/drawing/2014/main" id="{3BD475A5-F2CB-6C43-8F30-9252020ADEF3}"/>
              </a:ext>
            </a:extLst>
          </p:cNvPr>
          <p:cNvSpPr/>
          <p:nvPr/>
        </p:nvSpPr>
        <p:spPr>
          <a:xfrm>
            <a:off x="2170693" y="5721266"/>
            <a:ext cx="609393" cy="241625"/>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VNet</a:t>
            </a:r>
            <a:endParaRPr lang="en-US" sz="1400" b="1" dirty="0"/>
          </a:p>
        </p:txBody>
      </p:sp>
      <p:sp>
        <p:nvSpPr>
          <p:cNvPr id="43" name="Rounded Rectangle 42">
            <a:extLst>
              <a:ext uri="{FF2B5EF4-FFF2-40B4-BE49-F238E27FC236}">
                <a16:creationId xmlns:a16="http://schemas.microsoft.com/office/drawing/2014/main" id="{55826628-1C16-5949-B7FA-02439C320EB6}"/>
              </a:ext>
            </a:extLst>
          </p:cNvPr>
          <p:cNvSpPr/>
          <p:nvPr/>
        </p:nvSpPr>
        <p:spPr>
          <a:xfrm>
            <a:off x="2837447" y="5667586"/>
            <a:ext cx="1020178"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Load Balancer</a:t>
            </a:r>
            <a:endParaRPr lang="en-US" sz="1400" b="1" dirty="0"/>
          </a:p>
        </p:txBody>
      </p:sp>
      <p:sp>
        <p:nvSpPr>
          <p:cNvPr id="44" name="Rounded Rectangle 43">
            <a:extLst>
              <a:ext uri="{FF2B5EF4-FFF2-40B4-BE49-F238E27FC236}">
                <a16:creationId xmlns:a16="http://schemas.microsoft.com/office/drawing/2014/main" id="{7E8FA297-62F3-F84C-9D3D-DB38F1DD4907}"/>
              </a:ext>
            </a:extLst>
          </p:cNvPr>
          <p:cNvSpPr/>
          <p:nvPr/>
        </p:nvSpPr>
        <p:spPr>
          <a:xfrm>
            <a:off x="3913500" y="5653298"/>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Application Gateway</a:t>
            </a:r>
            <a:endParaRPr lang="en-US" sz="1400" b="1" dirty="0"/>
          </a:p>
        </p:txBody>
      </p:sp>
      <p:sp>
        <p:nvSpPr>
          <p:cNvPr id="45" name="Rounded Rectangle 44">
            <a:extLst>
              <a:ext uri="{FF2B5EF4-FFF2-40B4-BE49-F238E27FC236}">
                <a16:creationId xmlns:a16="http://schemas.microsoft.com/office/drawing/2014/main" id="{34E34C3B-838A-3A4D-A809-53B32A7F8962}"/>
              </a:ext>
            </a:extLst>
          </p:cNvPr>
          <p:cNvSpPr/>
          <p:nvPr/>
        </p:nvSpPr>
        <p:spPr>
          <a:xfrm>
            <a:off x="5106504" y="5655031"/>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Traffic Manager</a:t>
            </a:r>
          </a:p>
        </p:txBody>
      </p:sp>
      <p:sp>
        <p:nvSpPr>
          <p:cNvPr id="46" name="Rounded Rectangle 45">
            <a:extLst>
              <a:ext uri="{FF2B5EF4-FFF2-40B4-BE49-F238E27FC236}">
                <a16:creationId xmlns:a16="http://schemas.microsoft.com/office/drawing/2014/main" id="{021199FA-5B7A-BD48-96BB-1B0915C2BA9A}"/>
              </a:ext>
            </a:extLst>
          </p:cNvPr>
          <p:cNvSpPr/>
          <p:nvPr/>
        </p:nvSpPr>
        <p:spPr>
          <a:xfrm>
            <a:off x="6299508" y="5658714"/>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Express</a:t>
            </a:r>
          </a:p>
          <a:p>
            <a:pPr algn="ctr"/>
            <a:r>
              <a:rPr lang="en-US" sz="1200" b="1" dirty="0"/>
              <a:t>Route</a:t>
            </a:r>
          </a:p>
        </p:txBody>
      </p:sp>
      <p:sp>
        <p:nvSpPr>
          <p:cNvPr id="47" name="Rounded Rectangle 46">
            <a:extLst>
              <a:ext uri="{FF2B5EF4-FFF2-40B4-BE49-F238E27FC236}">
                <a16:creationId xmlns:a16="http://schemas.microsoft.com/office/drawing/2014/main" id="{0A5DFD95-69B6-2A45-AC7C-101D50E2B33D}"/>
              </a:ext>
            </a:extLst>
          </p:cNvPr>
          <p:cNvSpPr/>
          <p:nvPr/>
        </p:nvSpPr>
        <p:spPr>
          <a:xfrm>
            <a:off x="7504473" y="5726471"/>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VPN</a:t>
            </a:r>
          </a:p>
        </p:txBody>
      </p:sp>
      <p:sp>
        <p:nvSpPr>
          <p:cNvPr id="48" name="Rounded Rectangle 47">
            <a:extLst>
              <a:ext uri="{FF2B5EF4-FFF2-40B4-BE49-F238E27FC236}">
                <a16:creationId xmlns:a16="http://schemas.microsoft.com/office/drawing/2014/main" id="{8B576228-A1CF-9246-9759-7E9C0934F600}"/>
              </a:ext>
            </a:extLst>
          </p:cNvPr>
          <p:cNvSpPr/>
          <p:nvPr/>
        </p:nvSpPr>
        <p:spPr>
          <a:xfrm>
            <a:off x="8346256" y="5729260"/>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DNS</a:t>
            </a:r>
          </a:p>
        </p:txBody>
      </p:sp>
      <p:sp>
        <p:nvSpPr>
          <p:cNvPr id="49" name="Rounded Rectangle 48">
            <a:extLst>
              <a:ext uri="{FF2B5EF4-FFF2-40B4-BE49-F238E27FC236}">
                <a16:creationId xmlns:a16="http://schemas.microsoft.com/office/drawing/2014/main" id="{92924442-73AD-7942-A42E-632BBEF6DB58}"/>
              </a:ext>
            </a:extLst>
          </p:cNvPr>
          <p:cNvSpPr/>
          <p:nvPr/>
        </p:nvSpPr>
        <p:spPr>
          <a:xfrm>
            <a:off x="9178257" y="5716907"/>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Firewall</a:t>
            </a:r>
          </a:p>
        </p:txBody>
      </p:sp>
      <p:sp>
        <p:nvSpPr>
          <p:cNvPr id="50" name="Rounded Rectangle 49">
            <a:extLst>
              <a:ext uri="{FF2B5EF4-FFF2-40B4-BE49-F238E27FC236}">
                <a16:creationId xmlns:a16="http://schemas.microsoft.com/office/drawing/2014/main" id="{060D6B7A-AA6E-3044-B542-339118EC2501}"/>
              </a:ext>
            </a:extLst>
          </p:cNvPr>
          <p:cNvSpPr/>
          <p:nvPr/>
        </p:nvSpPr>
        <p:spPr>
          <a:xfrm>
            <a:off x="10032758" y="5668687"/>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Virtual WAN</a:t>
            </a:r>
          </a:p>
        </p:txBody>
      </p:sp>
      <p:sp>
        <p:nvSpPr>
          <p:cNvPr id="51" name="Rounded Rectangle 50">
            <a:extLst>
              <a:ext uri="{FF2B5EF4-FFF2-40B4-BE49-F238E27FC236}">
                <a16:creationId xmlns:a16="http://schemas.microsoft.com/office/drawing/2014/main" id="{B9D219AE-59CF-1F4E-BC09-7444E8504D4E}"/>
              </a:ext>
            </a:extLst>
          </p:cNvPr>
          <p:cNvSpPr/>
          <p:nvPr/>
        </p:nvSpPr>
        <p:spPr>
          <a:xfrm>
            <a:off x="10870964" y="5663919"/>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DDoS</a:t>
            </a:r>
          </a:p>
        </p:txBody>
      </p:sp>
      <p:sp>
        <p:nvSpPr>
          <p:cNvPr id="52" name="Rounded Rectangle 51">
            <a:extLst>
              <a:ext uri="{FF2B5EF4-FFF2-40B4-BE49-F238E27FC236}">
                <a16:creationId xmlns:a16="http://schemas.microsoft.com/office/drawing/2014/main" id="{77BBE549-38E2-E14E-A653-B6C56A11D004}"/>
              </a:ext>
            </a:extLst>
          </p:cNvPr>
          <p:cNvSpPr/>
          <p:nvPr/>
        </p:nvSpPr>
        <p:spPr>
          <a:xfrm>
            <a:off x="1388415" y="5162623"/>
            <a:ext cx="782278" cy="336873"/>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DB</a:t>
            </a:r>
          </a:p>
        </p:txBody>
      </p:sp>
      <p:sp>
        <p:nvSpPr>
          <p:cNvPr id="53" name="Rounded Rectangle 52">
            <a:extLst>
              <a:ext uri="{FF2B5EF4-FFF2-40B4-BE49-F238E27FC236}">
                <a16:creationId xmlns:a16="http://schemas.microsoft.com/office/drawing/2014/main" id="{E60F4F0B-AB27-9940-A40E-5D82AA7D0CEE}"/>
              </a:ext>
            </a:extLst>
          </p:cNvPr>
          <p:cNvSpPr/>
          <p:nvPr/>
        </p:nvSpPr>
        <p:spPr>
          <a:xfrm>
            <a:off x="2229822"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DW</a:t>
            </a:r>
          </a:p>
        </p:txBody>
      </p:sp>
      <p:sp>
        <p:nvSpPr>
          <p:cNvPr id="54" name="Rounded Rectangle 53">
            <a:extLst>
              <a:ext uri="{FF2B5EF4-FFF2-40B4-BE49-F238E27FC236}">
                <a16:creationId xmlns:a16="http://schemas.microsoft.com/office/drawing/2014/main" id="{6FC53205-B0BA-B34D-82BC-18D771BC71D5}"/>
              </a:ext>
            </a:extLst>
          </p:cNvPr>
          <p:cNvSpPr/>
          <p:nvPr/>
        </p:nvSpPr>
        <p:spPr>
          <a:xfrm>
            <a:off x="3075347"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SD</a:t>
            </a:r>
          </a:p>
        </p:txBody>
      </p:sp>
      <p:sp>
        <p:nvSpPr>
          <p:cNvPr id="55" name="Rounded Rectangle 54">
            <a:extLst>
              <a:ext uri="{FF2B5EF4-FFF2-40B4-BE49-F238E27FC236}">
                <a16:creationId xmlns:a16="http://schemas.microsoft.com/office/drawing/2014/main" id="{2537BE78-F9F9-C642-B939-9A1E42926AD7}"/>
              </a:ext>
            </a:extLst>
          </p:cNvPr>
          <p:cNvSpPr/>
          <p:nvPr/>
        </p:nvSpPr>
        <p:spPr>
          <a:xfrm>
            <a:off x="3920872" y="5243099"/>
            <a:ext cx="1058322"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Cosmos DB</a:t>
            </a:r>
          </a:p>
        </p:txBody>
      </p:sp>
      <p:sp>
        <p:nvSpPr>
          <p:cNvPr id="56" name="Rounded Rectangle 55">
            <a:extLst>
              <a:ext uri="{FF2B5EF4-FFF2-40B4-BE49-F238E27FC236}">
                <a16:creationId xmlns:a16="http://schemas.microsoft.com/office/drawing/2014/main" id="{E7BF930B-FF94-094B-BA36-61E5CB68BA6D}"/>
              </a:ext>
            </a:extLst>
          </p:cNvPr>
          <p:cNvSpPr/>
          <p:nvPr/>
        </p:nvSpPr>
        <p:spPr>
          <a:xfrm>
            <a:off x="5050629" y="5291075"/>
            <a:ext cx="1015046" cy="18355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DB for</a:t>
            </a:r>
          </a:p>
        </p:txBody>
      </p:sp>
      <p:sp>
        <p:nvSpPr>
          <p:cNvPr id="57" name="Rounded Rectangle 56">
            <a:extLst>
              <a:ext uri="{FF2B5EF4-FFF2-40B4-BE49-F238E27FC236}">
                <a16:creationId xmlns:a16="http://schemas.microsoft.com/office/drawing/2014/main" id="{A2DEB859-B107-2649-8A90-D6D94B61B694}"/>
              </a:ext>
            </a:extLst>
          </p:cNvPr>
          <p:cNvSpPr/>
          <p:nvPr/>
        </p:nvSpPr>
        <p:spPr>
          <a:xfrm>
            <a:off x="2317502" y="4928698"/>
            <a:ext cx="1015046"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t>Redis</a:t>
            </a:r>
            <a:r>
              <a:rPr lang="en-US" sz="1050" b="1" dirty="0"/>
              <a:t> </a:t>
            </a:r>
            <a:r>
              <a:rPr lang="en-US" sz="1000" b="1" dirty="0"/>
              <a:t>Cache</a:t>
            </a:r>
            <a:endParaRPr lang="en-US" sz="1050" b="1" dirty="0"/>
          </a:p>
        </p:txBody>
      </p:sp>
      <p:sp>
        <p:nvSpPr>
          <p:cNvPr id="58" name="Rounded Rectangle 57">
            <a:extLst>
              <a:ext uri="{FF2B5EF4-FFF2-40B4-BE49-F238E27FC236}">
                <a16:creationId xmlns:a16="http://schemas.microsoft.com/office/drawing/2014/main" id="{57F1A3B6-856C-A143-AA91-CC919449B837}"/>
              </a:ext>
            </a:extLst>
          </p:cNvPr>
          <p:cNvSpPr/>
          <p:nvPr/>
        </p:nvSpPr>
        <p:spPr>
          <a:xfrm>
            <a:off x="3359334" y="4928698"/>
            <a:ext cx="1058787"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Factory</a:t>
            </a:r>
          </a:p>
        </p:txBody>
      </p:sp>
      <p:sp>
        <p:nvSpPr>
          <p:cNvPr id="59" name="Rounded Rectangle 58">
            <a:extLst>
              <a:ext uri="{FF2B5EF4-FFF2-40B4-BE49-F238E27FC236}">
                <a16:creationId xmlns:a16="http://schemas.microsoft.com/office/drawing/2014/main" id="{4595A338-0888-6545-97DC-20E15EAB724A}"/>
              </a:ext>
            </a:extLst>
          </p:cNvPr>
          <p:cNvSpPr/>
          <p:nvPr/>
        </p:nvSpPr>
        <p:spPr>
          <a:xfrm>
            <a:off x="4449801" y="4924477"/>
            <a:ext cx="529394"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DMS</a:t>
            </a:r>
          </a:p>
        </p:txBody>
      </p:sp>
      <p:sp>
        <p:nvSpPr>
          <p:cNvPr id="60" name="Rounded Rectangle 59">
            <a:extLst>
              <a:ext uri="{FF2B5EF4-FFF2-40B4-BE49-F238E27FC236}">
                <a16:creationId xmlns:a16="http://schemas.microsoft.com/office/drawing/2014/main" id="{6F2C7A50-D4A9-B947-B6A9-859A8180BD7D}"/>
              </a:ext>
            </a:extLst>
          </p:cNvPr>
          <p:cNvSpPr/>
          <p:nvPr/>
        </p:nvSpPr>
        <p:spPr>
          <a:xfrm>
            <a:off x="5030599" y="4918411"/>
            <a:ext cx="1035076" cy="319836"/>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SQL Server on VM</a:t>
            </a:r>
          </a:p>
        </p:txBody>
      </p:sp>
      <p:sp>
        <p:nvSpPr>
          <p:cNvPr id="61" name="Rounded Rectangle 60">
            <a:extLst>
              <a:ext uri="{FF2B5EF4-FFF2-40B4-BE49-F238E27FC236}">
                <a16:creationId xmlns:a16="http://schemas.microsoft.com/office/drawing/2014/main" id="{ED905A78-954A-4C42-8054-2DB90531365A}"/>
              </a:ext>
            </a:extLst>
          </p:cNvPr>
          <p:cNvSpPr/>
          <p:nvPr/>
        </p:nvSpPr>
        <p:spPr>
          <a:xfrm>
            <a:off x="6250900" y="5238247"/>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a:t>
            </a:r>
          </a:p>
        </p:txBody>
      </p:sp>
      <p:sp>
        <p:nvSpPr>
          <p:cNvPr id="62" name="Rounded Rectangle 61">
            <a:extLst>
              <a:ext uri="{FF2B5EF4-FFF2-40B4-BE49-F238E27FC236}">
                <a16:creationId xmlns:a16="http://schemas.microsoft.com/office/drawing/2014/main" id="{53F0C8B3-5DCA-CD4B-AE9D-15D9C6A9E766}"/>
              </a:ext>
            </a:extLst>
          </p:cNvPr>
          <p:cNvSpPr/>
          <p:nvPr/>
        </p:nvSpPr>
        <p:spPr>
          <a:xfrm>
            <a:off x="7567416" y="5233609"/>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CLOUD Service</a:t>
            </a:r>
          </a:p>
        </p:txBody>
      </p:sp>
      <p:sp>
        <p:nvSpPr>
          <p:cNvPr id="63" name="Rounded Rectangle 62">
            <a:extLst>
              <a:ext uri="{FF2B5EF4-FFF2-40B4-BE49-F238E27FC236}">
                <a16:creationId xmlns:a16="http://schemas.microsoft.com/office/drawing/2014/main" id="{FAE1775D-E05B-184F-97E1-C2939E4E51A4}"/>
              </a:ext>
            </a:extLst>
          </p:cNvPr>
          <p:cNvSpPr/>
          <p:nvPr/>
        </p:nvSpPr>
        <p:spPr>
          <a:xfrm>
            <a:off x="8895899" y="5231411"/>
            <a:ext cx="1126780"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Fabric</a:t>
            </a:r>
          </a:p>
        </p:txBody>
      </p:sp>
      <p:sp>
        <p:nvSpPr>
          <p:cNvPr id="64" name="Rounded Rectangle 63">
            <a:extLst>
              <a:ext uri="{FF2B5EF4-FFF2-40B4-BE49-F238E27FC236}">
                <a16:creationId xmlns:a16="http://schemas.microsoft.com/office/drawing/2014/main" id="{CC97C3E5-DC03-5C49-9340-F8C0C32BE276}"/>
              </a:ext>
            </a:extLst>
          </p:cNvPr>
          <p:cNvSpPr/>
          <p:nvPr/>
        </p:nvSpPr>
        <p:spPr>
          <a:xfrm>
            <a:off x="10100546" y="5229671"/>
            <a:ext cx="656115"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BATCH</a:t>
            </a:r>
          </a:p>
        </p:txBody>
      </p:sp>
      <p:sp>
        <p:nvSpPr>
          <p:cNvPr id="65" name="Rounded Rectangle 64">
            <a:extLst>
              <a:ext uri="{FF2B5EF4-FFF2-40B4-BE49-F238E27FC236}">
                <a16:creationId xmlns:a16="http://schemas.microsoft.com/office/drawing/2014/main" id="{FD2C6341-1ED0-0C46-8B32-1DA305254DAE}"/>
              </a:ext>
            </a:extLst>
          </p:cNvPr>
          <p:cNvSpPr/>
          <p:nvPr/>
        </p:nvSpPr>
        <p:spPr>
          <a:xfrm>
            <a:off x="10807265" y="5229671"/>
            <a:ext cx="1163013"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CYCLE CLOUD</a:t>
            </a:r>
          </a:p>
        </p:txBody>
      </p:sp>
      <p:sp>
        <p:nvSpPr>
          <p:cNvPr id="66" name="Rounded Rectangle 65">
            <a:extLst>
              <a:ext uri="{FF2B5EF4-FFF2-40B4-BE49-F238E27FC236}">
                <a16:creationId xmlns:a16="http://schemas.microsoft.com/office/drawing/2014/main" id="{72A4BD45-4035-1644-9258-D6DD070A13B8}"/>
              </a:ext>
            </a:extLst>
          </p:cNvPr>
          <p:cNvSpPr/>
          <p:nvPr/>
        </p:nvSpPr>
        <p:spPr>
          <a:xfrm>
            <a:off x="8044500" y="4949820"/>
            <a:ext cx="1969668"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 Scale Sets</a:t>
            </a:r>
          </a:p>
        </p:txBody>
      </p:sp>
      <p:sp>
        <p:nvSpPr>
          <p:cNvPr id="67" name="Rounded Rectangle 66">
            <a:extLst>
              <a:ext uri="{FF2B5EF4-FFF2-40B4-BE49-F238E27FC236}">
                <a16:creationId xmlns:a16="http://schemas.microsoft.com/office/drawing/2014/main" id="{CEFFA594-28B7-E74B-8407-DBA6E6927243}"/>
              </a:ext>
            </a:extLst>
          </p:cNvPr>
          <p:cNvSpPr/>
          <p:nvPr/>
        </p:nvSpPr>
        <p:spPr>
          <a:xfrm>
            <a:off x="10083184" y="4952879"/>
            <a:ext cx="818470" cy="230590"/>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Functions</a:t>
            </a:r>
          </a:p>
        </p:txBody>
      </p:sp>
      <p:sp>
        <p:nvSpPr>
          <p:cNvPr id="68" name="Rounded Rectangle 67">
            <a:extLst>
              <a:ext uri="{FF2B5EF4-FFF2-40B4-BE49-F238E27FC236}">
                <a16:creationId xmlns:a16="http://schemas.microsoft.com/office/drawing/2014/main" id="{CE017ABA-E526-6641-BCB7-B8187ECFE94E}"/>
              </a:ext>
            </a:extLst>
          </p:cNvPr>
          <p:cNvSpPr/>
          <p:nvPr/>
        </p:nvSpPr>
        <p:spPr>
          <a:xfrm>
            <a:off x="10961160" y="4944304"/>
            <a:ext cx="855221"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SAP Hana</a:t>
            </a:r>
          </a:p>
        </p:txBody>
      </p:sp>
      <p:sp>
        <p:nvSpPr>
          <p:cNvPr id="69" name="Rounded Rectangle 68">
            <a:extLst>
              <a:ext uri="{FF2B5EF4-FFF2-40B4-BE49-F238E27FC236}">
                <a16:creationId xmlns:a16="http://schemas.microsoft.com/office/drawing/2014/main" id="{CBDF960B-FF6C-F14B-B883-4409D3F9CD42}"/>
              </a:ext>
            </a:extLst>
          </p:cNvPr>
          <p:cNvSpPr/>
          <p:nvPr/>
        </p:nvSpPr>
        <p:spPr>
          <a:xfrm>
            <a:off x="2254122" y="3965328"/>
            <a:ext cx="160350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Like Analytics</a:t>
            </a:r>
          </a:p>
        </p:txBody>
      </p:sp>
      <p:sp>
        <p:nvSpPr>
          <p:cNvPr id="70" name="Rounded Rectangle 69">
            <a:extLst>
              <a:ext uri="{FF2B5EF4-FFF2-40B4-BE49-F238E27FC236}">
                <a16:creationId xmlns:a16="http://schemas.microsoft.com/office/drawing/2014/main" id="{742F561D-613D-594B-AF4A-AD8E4FC9E797}"/>
              </a:ext>
            </a:extLst>
          </p:cNvPr>
          <p:cNvSpPr/>
          <p:nvPr/>
        </p:nvSpPr>
        <p:spPr>
          <a:xfrm>
            <a:off x="3926131" y="3960502"/>
            <a:ext cx="133125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Stream Analytics</a:t>
            </a:r>
          </a:p>
        </p:txBody>
      </p:sp>
      <p:sp>
        <p:nvSpPr>
          <p:cNvPr id="71" name="Rounded Rectangle 70">
            <a:extLst>
              <a:ext uri="{FF2B5EF4-FFF2-40B4-BE49-F238E27FC236}">
                <a16:creationId xmlns:a16="http://schemas.microsoft.com/office/drawing/2014/main" id="{64B675BF-E49F-DD48-8B8E-E876559B4162}"/>
              </a:ext>
            </a:extLst>
          </p:cNvPr>
          <p:cNvSpPr/>
          <p:nvPr/>
        </p:nvSpPr>
        <p:spPr>
          <a:xfrm>
            <a:off x="5309446" y="3960501"/>
            <a:ext cx="763374"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Power BI</a:t>
            </a:r>
          </a:p>
        </p:txBody>
      </p:sp>
      <p:sp>
        <p:nvSpPr>
          <p:cNvPr id="72" name="Rounded Rectangle 71">
            <a:extLst>
              <a:ext uri="{FF2B5EF4-FFF2-40B4-BE49-F238E27FC236}">
                <a16:creationId xmlns:a16="http://schemas.microsoft.com/office/drawing/2014/main" id="{2F53D914-3C45-374F-B4F1-D276C6A4CFE7}"/>
              </a:ext>
            </a:extLst>
          </p:cNvPr>
          <p:cNvSpPr/>
          <p:nvPr/>
        </p:nvSpPr>
        <p:spPr>
          <a:xfrm>
            <a:off x="955152" y="4240298"/>
            <a:ext cx="982814"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HD INSIGHT</a:t>
            </a:r>
          </a:p>
        </p:txBody>
      </p:sp>
      <p:sp>
        <p:nvSpPr>
          <p:cNvPr id="73" name="Rounded Rectangle 72">
            <a:extLst>
              <a:ext uri="{FF2B5EF4-FFF2-40B4-BE49-F238E27FC236}">
                <a16:creationId xmlns:a16="http://schemas.microsoft.com/office/drawing/2014/main" id="{C223F96E-DCC8-9A40-B7FD-A8946C089C11}"/>
              </a:ext>
            </a:extLst>
          </p:cNvPr>
          <p:cNvSpPr/>
          <p:nvPr/>
        </p:nvSpPr>
        <p:spPr>
          <a:xfrm>
            <a:off x="2015758" y="4258889"/>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MACHINE Learning</a:t>
            </a:r>
          </a:p>
        </p:txBody>
      </p:sp>
      <p:sp>
        <p:nvSpPr>
          <p:cNvPr id="74" name="Rounded Rectangle 73">
            <a:extLst>
              <a:ext uri="{FF2B5EF4-FFF2-40B4-BE49-F238E27FC236}">
                <a16:creationId xmlns:a16="http://schemas.microsoft.com/office/drawing/2014/main" id="{628AA3AC-5DD7-3A4E-A75F-B783F4EE270F}"/>
              </a:ext>
            </a:extLst>
          </p:cNvPr>
          <p:cNvSpPr/>
          <p:nvPr/>
        </p:nvSpPr>
        <p:spPr>
          <a:xfrm>
            <a:off x="3539370" y="4260490"/>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Cognitive Services</a:t>
            </a:r>
          </a:p>
        </p:txBody>
      </p:sp>
      <p:sp>
        <p:nvSpPr>
          <p:cNvPr id="75" name="Rounded Rectangle 74">
            <a:extLst>
              <a:ext uri="{FF2B5EF4-FFF2-40B4-BE49-F238E27FC236}">
                <a16:creationId xmlns:a16="http://schemas.microsoft.com/office/drawing/2014/main" id="{0C374D3F-942C-2641-B9DB-EF83E44B7191}"/>
              </a:ext>
            </a:extLst>
          </p:cNvPr>
          <p:cNvSpPr/>
          <p:nvPr/>
        </p:nvSpPr>
        <p:spPr>
          <a:xfrm>
            <a:off x="987797" y="4542747"/>
            <a:ext cx="1106809" cy="18073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Explorer</a:t>
            </a:r>
          </a:p>
        </p:txBody>
      </p:sp>
      <p:sp>
        <p:nvSpPr>
          <p:cNvPr id="76" name="Rounded Rectangle 75">
            <a:extLst>
              <a:ext uri="{FF2B5EF4-FFF2-40B4-BE49-F238E27FC236}">
                <a16:creationId xmlns:a16="http://schemas.microsoft.com/office/drawing/2014/main" id="{DBDB8B01-63F9-2A49-A9CC-17A9A6AA7368}"/>
              </a:ext>
            </a:extLst>
          </p:cNvPr>
          <p:cNvSpPr/>
          <p:nvPr/>
        </p:nvSpPr>
        <p:spPr>
          <a:xfrm>
            <a:off x="7910536" y="4004481"/>
            <a:ext cx="686632" cy="280320"/>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CDN</a:t>
            </a:r>
          </a:p>
        </p:txBody>
      </p:sp>
      <p:sp>
        <p:nvSpPr>
          <p:cNvPr id="77" name="Rounded Rectangle 76">
            <a:extLst>
              <a:ext uri="{FF2B5EF4-FFF2-40B4-BE49-F238E27FC236}">
                <a16:creationId xmlns:a16="http://schemas.microsoft.com/office/drawing/2014/main" id="{A0F16B82-69F0-A845-810D-0A5905D6A3BC}"/>
              </a:ext>
            </a:extLst>
          </p:cNvPr>
          <p:cNvSpPr/>
          <p:nvPr/>
        </p:nvSpPr>
        <p:spPr>
          <a:xfrm>
            <a:off x="8656348" y="3989138"/>
            <a:ext cx="1304187"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Media Services</a:t>
            </a:r>
          </a:p>
        </p:txBody>
      </p:sp>
      <p:sp>
        <p:nvSpPr>
          <p:cNvPr id="78" name="Rounded Rectangle 77">
            <a:extLst>
              <a:ext uri="{FF2B5EF4-FFF2-40B4-BE49-F238E27FC236}">
                <a16:creationId xmlns:a16="http://schemas.microsoft.com/office/drawing/2014/main" id="{908F78F6-2782-1347-8F32-93ABBD1CEC7B}"/>
              </a:ext>
            </a:extLst>
          </p:cNvPr>
          <p:cNvSpPr/>
          <p:nvPr/>
        </p:nvSpPr>
        <p:spPr>
          <a:xfrm>
            <a:off x="10012348" y="3992820"/>
            <a:ext cx="146765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Management</a:t>
            </a:r>
          </a:p>
        </p:txBody>
      </p:sp>
      <p:sp>
        <p:nvSpPr>
          <p:cNvPr id="79" name="Rounded Rectangle 78">
            <a:extLst>
              <a:ext uri="{FF2B5EF4-FFF2-40B4-BE49-F238E27FC236}">
                <a16:creationId xmlns:a16="http://schemas.microsoft.com/office/drawing/2014/main" id="{B432E7AA-793D-7547-8404-ED843F08E0FF}"/>
              </a:ext>
            </a:extLst>
          </p:cNvPr>
          <p:cNvSpPr/>
          <p:nvPr/>
        </p:nvSpPr>
        <p:spPr>
          <a:xfrm>
            <a:off x="6317482" y="4344778"/>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Notifications</a:t>
            </a:r>
          </a:p>
        </p:txBody>
      </p:sp>
      <p:sp>
        <p:nvSpPr>
          <p:cNvPr id="80" name="Rounded Rectangle 79">
            <a:extLst>
              <a:ext uri="{FF2B5EF4-FFF2-40B4-BE49-F238E27FC236}">
                <a16:creationId xmlns:a16="http://schemas.microsoft.com/office/drawing/2014/main" id="{2EA1E049-3BBF-234C-9A03-F4EEB0471408}"/>
              </a:ext>
            </a:extLst>
          </p:cNvPr>
          <p:cNvSpPr/>
          <p:nvPr/>
        </p:nvSpPr>
        <p:spPr>
          <a:xfrm>
            <a:off x="7436637" y="4340300"/>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Web Apps</a:t>
            </a:r>
          </a:p>
        </p:txBody>
      </p:sp>
      <p:sp>
        <p:nvSpPr>
          <p:cNvPr id="81" name="Rounded Rectangle 80">
            <a:extLst>
              <a:ext uri="{FF2B5EF4-FFF2-40B4-BE49-F238E27FC236}">
                <a16:creationId xmlns:a16="http://schemas.microsoft.com/office/drawing/2014/main" id="{847C8168-E3F3-C54C-9E80-6368766113E1}"/>
              </a:ext>
            </a:extLst>
          </p:cNvPr>
          <p:cNvSpPr/>
          <p:nvPr/>
        </p:nvSpPr>
        <p:spPr>
          <a:xfrm>
            <a:off x="8544325" y="4344727"/>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82" name="Rounded Rectangle 81">
            <a:extLst>
              <a:ext uri="{FF2B5EF4-FFF2-40B4-BE49-F238E27FC236}">
                <a16:creationId xmlns:a16="http://schemas.microsoft.com/office/drawing/2014/main" id="{0492F4AC-C8A4-BD4D-9E5F-86790D03C4A1}"/>
              </a:ext>
            </a:extLst>
          </p:cNvPr>
          <p:cNvSpPr/>
          <p:nvPr/>
        </p:nvSpPr>
        <p:spPr>
          <a:xfrm>
            <a:off x="9652014" y="4354118"/>
            <a:ext cx="835012"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Apps</a:t>
            </a:r>
          </a:p>
        </p:txBody>
      </p:sp>
      <p:sp>
        <p:nvSpPr>
          <p:cNvPr id="83" name="Rounded Rectangle 82">
            <a:extLst>
              <a:ext uri="{FF2B5EF4-FFF2-40B4-BE49-F238E27FC236}">
                <a16:creationId xmlns:a16="http://schemas.microsoft.com/office/drawing/2014/main" id="{6591AAE6-3480-A94E-A937-0CBEFBF45415}"/>
              </a:ext>
            </a:extLst>
          </p:cNvPr>
          <p:cNvSpPr/>
          <p:nvPr/>
        </p:nvSpPr>
        <p:spPr>
          <a:xfrm>
            <a:off x="10553758" y="4355438"/>
            <a:ext cx="92624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SEARCH</a:t>
            </a:r>
          </a:p>
        </p:txBody>
      </p:sp>
      <p:sp>
        <p:nvSpPr>
          <p:cNvPr id="84" name="Rounded Rectangle 83">
            <a:extLst>
              <a:ext uri="{FF2B5EF4-FFF2-40B4-BE49-F238E27FC236}">
                <a16:creationId xmlns:a16="http://schemas.microsoft.com/office/drawing/2014/main" id="{6EB6CB3C-8E2E-2746-A923-E45F7AE374AA}"/>
              </a:ext>
            </a:extLst>
          </p:cNvPr>
          <p:cNvSpPr/>
          <p:nvPr/>
        </p:nvSpPr>
        <p:spPr>
          <a:xfrm>
            <a:off x="2229822" y="2914667"/>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B2C</a:t>
            </a:r>
          </a:p>
        </p:txBody>
      </p:sp>
      <p:sp>
        <p:nvSpPr>
          <p:cNvPr id="85" name="Rounded Rectangle 84">
            <a:extLst>
              <a:ext uri="{FF2B5EF4-FFF2-40B4-BE49-F238E27FC236}">
                <a16:creationId xmlns:a16="http://schemas.microsoft.com/office/drawing/2014/main" id="{DB2F1E42-FE4A-3B41-A696-0EE018F4E309}"/>
              </a:ext>
            </a:extLst>
          </p:cNvPr>
          <p:cNvSpPr/>
          <p:nvPr/>
        </p:nvSpPr>
        <p:spPr>
          <a:xfrm>
            <a:off x="3419289" y="2909863"/>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MFA</a:t>
            </a:r>
          </a:p>
        </p:txBody>
      </p:sp>
      <p:sp>
        <p:nvSpPr>
          <p:cNvPr id="86" name="Rounded Rectangle 85">
            <a:extLst>
              <a:ext uri="{FF2B5EF4-FFF2-40B4-BE49-F238E27FC236}">
                <a16:creationId xmlns:a16="http://schemas.microsoft.com/office/drawing/2014/main" id="{62DABB00-C676-974C-8EDF-774D2E7C1D07}"/>
              </a:ext>
            </a:extLst>
          </p:cNvPr>
          <p:cNvSpPr/>
          <p:nvPr/>
        </p:nvSpPr>
        <p:spPr>
          <a:xfrm>
            <a:off x="4588407" y="2910032"/>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WAF</a:t>
            </a:r>
          </a:p>
        </p:txBody>
      </p:sp>
      <p:sp>
        <p:nvSpPr>
          <p:cNvPr id="87" name="Rounded Rectangle 86">
            <a:extLst>
              <a:ext uri="{FF2B5EF4-FFF2-40B4-BE49-F238E27FC236}">
                <a16:creationId xmlns:a16="http://schemas.microsoft.com/office/drawing/2014/main" id="{790BF2C7-41E5-D340-A387-2368DABCBAD9}"/>
              </a:ext>
            </a:extLst>
          </p:cNvPr>
          <p:cNvSpPr/>
          <p:nvPr/>
        </p:nvSpPr>
        <p:spPr>
          <a:xfrm>
            <a:off x="1127096" y="331102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AD</a:t>
            </a:r>
          </a:p>
        </p:txBody>
      </p:sp>
      <p:sp>
        <p:nvSpPr>
          <p:cNvPr id="88" name="Rounded Rectangle 87">
            <a:extLst>
              <a:ext uri="{FF2B5EF4-FFF2-40B4-BE49-F238E27FC236}">
                <a16:creationId xmlns:a16="http://schemas.microsoft.com/office/drawing/2014/main" id="{E235DF00-4D9D-B04A-B0BA-2CA307CC923F}"/>
              </a:ext>
            </a:extLst>
          </p:cNvPr>
          <p:cNvSpPr/>
          <p:nvPr/>
        </p:nvSpPr>
        <p:spPr>
          <a:xfrm>
            <a:off x="2317502" y="330655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KEY VAULT</a:t>
            </a:r>
          </a:p>
        </p:txBody>
      </p:sp>
      <p:sp>
        <p:nvSpPr>
          <p:cNvPr id="89" name="Rounded Rectangle 88">
            <a:extLst>
              <a:ext uri="{FF2B5EF4-FFF2-40B4-BE49-F238E27FC236}">
                <a16:creationId xmlns:a16="http://schemas.microsoft.com/office/drawing/2014/main" id="{43D225AB-FBD4-C341-86EC-E8B14CBAA029}"/>
              </a:ext>
            </a:extLst>
          </p:cNvPr>
          <p:cNvSpPr/>
          <p:nvPr/>
        </p:nvSpPr>
        <p:spPr>
          <a:xfrm>
            <a:off x="3539369" y="3316284"/>
            <a:ext cx="1239799"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Security Center</a:t>
            </a:r>
          </a:p>
        </p:txBody>
      </p:sp>
      <p:sp>
        <p:nvSpPr>
          <p:cNvPr id="90" name="Rounded Rectangle 89">
            <a:extLst>
              <a:ext uri="{FF2B5EF4-FFF2-40B4-BE49-F238E27FC236}">
                <a16:creationId xmlns:a16="http://schemas.microsoft.com/office/drawing/2014/main" id="{22FA7E73-A9DB-1940-86C8-827D3BB8B1B3}"/>
              </a:ext>
            </a:extLst>
          </p:cNvPr>
          <p:cNvSpPr/>
          <p:nvPr/>
        </p:nvSpPr>
        <p:spPr>
          <a:xfrm>
            <a:off x="4884625" y="3326642"/>
            <a:ext cx="865257"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RBAC</a:t>
            </a:r>
          </a:p>
        </p:txBody>
      </p:sp>
      <p:sp>
        <p:nvSpPr>
          <p:cNvPr id="91" name="Rounded Rectangle 90">
            <a:extLst>
              <a:ext uri="{FF2B5EF4-FFF2-40B4-BE49-F238E27FC236}">
                <a16:creationId xmlns:a16="http://schemas.microsoft.com/office/drawing/2014/main" id="{A961AFB1-C79E-1943-86AC-594B90E9E46B}"/>
              </a:ext>
            </a:extLst>
          </p:cNvPr>
          <p:cNvSpPr/>
          <p:nvPr/>
        </p:nvSpPr>
        <p:spPr>
          <a:xfrm>
            <a:off x="6753405" y="2892230"/>
            <a:ext cx="955835"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Central</a:t>
            </a:r>
          </a:p>
        </p:txBody>
      </p:sp>
      <p:sp>
        <p:nvSpPr>
          <p:cNvPr id="92" name="Rounded Rectangle 91">
            <a:extLst>
              <a:ext uri="{FF2B5EF4-FFF2-40B4-BE49-F238E27FC236}">
                <a16:creationId xmlns:a16="http://schemas.microsoft.com/office/drawing/2014/main" id="{EE7874E2-1C8B-9145-86BA-595BB0B0C950}"/>
              </a:ext>
            </a:extLst>
          </p:cNvPr>
          <p:cNvSpPr/>
          <p:nvPr/>
        </p:nvSpPr>
        <p:spPr>
          <a:xfrm>
            <a:off x="7768422" y="2880254"/>
            <a:ext cx="775904"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Hub</a:t>
            </a:r>
          </a:p>
        </p:txBody>
      </p:sp>
      <p:sp>
        <p:nvSpPr>
          <p:cNvPr id="93" name="Rounded Rectangle 92">
            <a:extLst>
              <a:ext uri="{FF2B5EF4-FFF2-40B4-BE49-F238E27FC236}">
                <a16:creationId xmlns:a16="http://schemas.microsoft.com/office/drawing/2014/main" id="{8867FF61-76DA-7F4F-9677-F50DD2D12CBF}"/>
              </a:ext>
            </a:extLst>
          </p:cNvPr>
          <p:cNvSpPr/>
          <p:nvPr/>
        </p:nvSpPr>
        <p:spPr>
          <a:xfrm>
            <a:off x="8597568" y="2880254"/>
            <a:ext cx="974718"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Hubs</a:t>
            </a:r>
          </a:p>
        </p:txBody>
      </p:sp>
      <p:sp>
        <p:nvSpPr>
          <p:cNvPr id="94" name="Rounded Rectangle 93">
            <a:extLst>
              <a:ext uri="{FF2B5EF4-FFF2-40B4-BE49-F238E27FC236}">
                <a16:creationId xmlns:a16="http://schemas.microsoft.com/office/drawing/2014/main" id="{2AA33E40-90C3-1445-A19E-43DA3AB8FDC6}"/>
              </a:ext>
            </a:extLst>
          </p:cNvPr>
          <p:cNvSpPr/>
          <p:nvPr/>
        </p:nvSpPr>
        <p:spPr>
          <a:xfrm>
            <a:off x="9618952" y="2889845"/>
            <a:ext cx="1342208"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 Hubs</a:t>
            </a:r>
          </a:p>
        </p:txBody>
      </p:sp>
      <p:sp>
        <p:nvSpPr>
          <p:cNvPr id="96" name="Rounded Rectangle 95">
            <a:extLst>
              <a:ext uri="{FF2B5EF4-FFF2-40B4-BE49-F238E27FC236}">
                <a16:creationId xmlns:a16="http://schemas.microsoft.com/office/drawing/2014/main" id="{59AAF9BD-BD54-BF4C-BD7E-83619923B8A3}"/>
              </a:ext>
            </a:extLst>
          </p:cNvPr>
          <p:cNvSpPr/>
          <p:nvPr/>
        </p:nvSpPr>
        <p:spPr>
          <a:xfrm>
            <a:off x="11016882" y="2904276"/>
            <a:ext cx="817228"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Edge</a:t>
            </a:r>
          </a:p>
        </p:txBody>
      </p:sp>
      <p:sp>
        <p:nvSpPr>
          <p:cNvPr id="97" name="Rounded Rectangle 96">
            <a:extLst>
              <a:ext uri="{FF2B5EF4-FFF2-40B4-BE49-F238E27FC236}">
                <a16:creationId xmlns:a16="http://schemas.microsoft.com/office/drawing/2014/main" id="{7F1C0D56-F4DB-CB44-8521-0A94B2D317E6}"/>
              </a:ext>
            </a:extLst>
          </p:cNvPr>
          <p:cNvSpPr/>
          <p:nvPr/>
        </p:nvSpPr>
        <p:spPr>
          <a:xfrm>
            <a:off x="6780750" y="3395414"/>
            <a:ext cx="9876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Bus</a:t>
            </a:r>
          </a:p>
        </p:txBody>
      </p:sp>
      <p:sp>
        <p:nvSpPr>
          <p:cNvPr id="99" name="Rounded Rectangle 98">
            <a:extLst>
              <a:ext uri="{FF2B5EF4-FFF2-40B4-BE49-F238E27FC236}">
                <a16:creationId xmlns:a16="http://schemas.microsoft.com/office/drawing/2014/main" id="{1A7931BE-1844-2F41-BEAB-CDA626D77347}"/>
              </a:ext>
            </a:extLst>
          </p:cNvPr>
          <p:cNvSpPr/>
          <p:nvPr/>
        </p:nvSpPr>
        <p:spPr>
          <a:xfrm>
            <a:off x="7852420" y="3390069"/>
            <a:ext cx="1276114"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BizTalk Services</a:t>
            </a:r>
          </a:p>
        </p:txBody>
      </p:sp>
      <p:sp>
        <p:nvSpPr>
          <p:cNvPr id="100" name="Rounded Rectangle 99">
            <a:extLst>
              <a:ext uri="{FF2B5EF4-FFF2-40B4-BE49-F238E27FC236}">
                <a16:creationId xmlns:a16="http://schemas.microsoft.com/office/drawing/2014/main" id="{74A66187-E138-3244-B520-184CCD48BD0A}"/>
              </a:ext>
            </a:extLst>
          </p:cNvPr>
          <p:cNvSpPr/>
          <p:nvPr/>
        </p:nvSpPr>
        <p:spPr>
          <a:xfrm>
            <a:off x="9212533" y="3413510"/>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101" name="Rounded Rectangle 100">
            <a:extLst>
              <a:ext uri="{FF2B5EF4-FFF2-40B4-BE49-F238E27FC236}">
                <a16:creationId xmlns:a16="http://schemas.microsoft.com/office/drawing/2014/main" id="{28F75F0C-38C7-DB4F-91A3-EB2A0E92FB99}"/>
              </a:ext>
            </a:extLst>
          </p:cNvPr>
          <p:cNvSpPr/>
          <p:nvPr/>
        </p:nvSpPr>
        <p:spPr>
          <a:xfrm>
            <a:off x="10339578" y="3423916"/>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Grid</a:t>
            </a:r>
          </a:p>
        </p:txBody>
      </p:sp>
      <p:sp>
        <p:nvSpPr>
          <p:cNvPr id="102" name="Rounded Rectangle 101">
            <a:extLst>
              <a:ext uri="{FF2B5EF4-FFF2-40B4-BE49-F238E27FC236}">
                <a16:creationId xmlns:a16="http://schemas.microsoft.com/office/drawing/2014/main" id="{C0E1FC73-37C4-154E-851B-FB4E30BD836D}"/>
              </a:ext>
            </a:extLst>
          </p:cNvPr>
          <p:cNvSpPr/>
          <p:nvPr/>
        </p:nvSpPr>
        <p:spPr>
          <a:xfrm>
            <a:off x="3459244" y="1861304"/>
            <a:ext cx="1798140"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APPLICATION INSIGHTS</a:t>
            </a:r>
          </a:p>
        </p:txBody>
      </p:sp>
      <p:sp>
        <p:nvSpPr>
          <p:cNvPr id="104" name="Rounded Rectangle 103">
            <a:extLst>
              <a:ext uri="{FF2B5EF4-FFF2-40B4-BE49-F238E27FC236}">
                <a16:creationId xmlns:a16="http://schemas.microsoft.com/office/drawing/2014/main" id="{AE704C15-9B05-C244-9EE9-246D2FD36C78}"/>
              </a:ext>
            </a:extLst>
          </p:cNvPr>
          <p:cNvSpPr/>
          <p:nvPr/>
        </p:nvSpPr>
        <p:spPr>
          <a:xfrm>
            <a:off x="5284783" y="1863942"/>
            <a:ext cx="1123161"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AUTOMATION</a:t>
            </a:r>
          </a:p>
        </p:txBody>
      </p:sp>
      <p:sp>
        <p:nvSpPr>
          <p:cNvPr id="105" name="Rounded Rectangle 104">
            <a:extLst>
              <a:ext uri="{FF2B5EF4-FFF2-40B4-BE49-F238E27FC236}">
                <a16:creationId xmlns:a16="http://schemas.microsoft.com/office/drawing/2014/main" id="{103BC9C0-3E4C-434B-B7C1-7E7BEC7733D8}"/>
              </a:ext>
            </a:extLst>
          </p:cNvPr>
          <p:cNvSpPr/>
          <p:nvPr/>
        </p:nvSpPr>
        <p:spPr>
          <a:xfrm>
            <a:off x="955152" y="2167500"/>
            <a:ext cx="708938"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BILLING</a:t>
            </a:r>
          </a:p>
        </p:txBody>
      </p:sp>
      <p:sp>
        <p:nvSpPr>
          <p:cNvPr id="106" name="Rounded Rectangle 105">
            <a:extLst>
              <a:ext uri="{FF2B5EF4-FFF2-40B4-BE49-F238E27FC236}">
                <a16:creationId xmlns:a16="http://schemas.microsoft.com/office/drawing/2014/main" id="{98DA7AA6-9A83-A847-9727-1F8F4EE66848}"/>
              </a:ext>
            </a:extLst>
          </p:cNvPr>
          <p:cNvSpPr/>
          <p:nvPr/>
        </p:nvSpPr>
        <p:spPr>
          <a:xfrm>
            <a:off x="1728414" y="217701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MONITOR</a:t>
            </a:r>
          </a:p>
        </p:txBody>
      </p:sp>
      <p:sp>
        <p:nvSpPr>
          <p:cNvPr id="107" name="Rounded Rectangle 106">
            <a:extLst>
              <a:ext uri="{FF2B5EF4-FFF2-40B4-BE49-F238E27FC236}">
                <a16:creationId xmlns:a16="http://schemas.microsoft.com/office/drawing/2014/main" id="{E2FFE880-B9D2-1642-8E54-26A4D8AFD108}"/>
              </a:ext>
            </a:extLst>
          </p:cNvPr>
          <p:cNvSpPr/>
          <p:nvPr/>
        </p:nvSpPr>
        <p:spPr>
          <a:xfrm>
            <a:off x="3101737" y="218818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 ANALYTICS</a:t>
            </a:r>
          </a:p>
        </p:txBody>
      </p:sp>
      <p:sp>
        <p:nvSpPr>
          <p:cNvPr id="108" name="Rounded Rectangle 107">
            <a:extLst>
              <a:ext uri="{FF2B5EF4-FFF2-40B4-BE49-F238E27FC236}">
                <a16:creationId xmlns:a16="http://schemas.microsoft.com/office/drawing/2014/main" id="{15278E62-C402-5947-B8BF-D850A3992177}"/>
              </a:ext>
            </a:extLst>
          </p:cNvPr>
          <p:cNvSpPr/>
          <p:nvPr/>
        </p:nvSpPr>
        <p:spPr>
          <a:xfrm>
            <a:off x="4430367" y="2188184"/>
            <a:ext cx="85441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ADVISOR</a:t>
            </a:r>
          </a:p>
        </p:txBody>
      </p:sp>
      <p:sp>
        <p:nvSpPr>
          <p:cNvPr id="109" name="Rounded Rectangle 108">
            <a:extLst>
              <a:ext uri="{FF2B5EF4-FFF2-40B4-BE49-F238E27FC236}">
                <a16:creationId xmlns:a16="http://schemas.microsoft.com/office/drawing/2014/main" id="{B59739F2-CEA9-6F49-831B-6224B1FCD793}"/>
              </a:ext>
            </a:extLst>
          </p:cNvPr>
          <p:cNvSpPr/>
          <p:nvPr/>
        </p:nvSpPr>
        <p:spPr>
          <a:xfrm>
            <a:off x="5340154" y="2194463"/>
            <a:ext cx="151784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NETWORK WATCHER</a:t>
            </a:r>
          </a:p>
        </p:txBody>
      </p:sp>
      <p:sp>
        <p:nvSpPr>
          <p:cNvPr id="110" name="Rounded Rectangle 109">
            <a:extLst>
              <a:ext uri="{FF2B5EF4-FFF2-40B4-BE49-F238E27FC236}">
                <a16:creationId xmlns:a16="http://schemas.microsoft.com/office/drawing/2014/main" id="{F24E6EF4-20BC-7D48-A06E-230B52664A6E}"/>
              </a:ext>
            </a:extLst>
          </p:cNvPr>
          <p:cNvSpPr/>
          <p:nvPr/>
        </p:nvSpPr>
        <p:spPr>
          <a:xfrm>
            <a:off x="2638621" y="2524796"/>
            <a:ext cx="1517846" cy="211884"/>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SCHEDULER</a:t>
            </a:r>
          </a:p>
        </p:txBody>
      </p:sp>
      <p:sp>
        <p:nvSpPr>
          <p:cNvPr id="111" name="Rounded Rectangle 110">
            <a:extLst>
              <a:ext uri="{FF2B5EF4-FFF2-40B4-BE49-F238E27FC236}">
                <a16:creationId xmlns:a16="http://schemas.microsoft.com/office/drawing/2014/main" id="{A0A0DB7A-9918-B34C-A513-225036D84136}"/>
              </a:ext>
            </a:extLst>
          </p:cNvPr>
          <p:cNvSpPr/>
          <p:nvPr/>
        </p:nvSpPr>
        <p:spPr>
          <a:xfrm>
            <a:off x="9476938" y="1870979"/>
            <a:ext cx="818462" cy="29302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REST APIs</a:t>
            </a:r>
          </a:p>
        </p:txBody>
      </p:sp>
      <p:sp>
        <p:nvSpPr>
          <p:cNvPr id="112" name="Rounded Rectangle 111">
            <a:extLst>
              <a:ext uri="{FF2B5EF4-FFF2-40B4-BE49-F238E27FC236}">
                <a16:creationId xmlns:a16="http://schemas.microsoft.com/office/drawing/2014/main" id="{33C8B71E-65AC-A949-B6D6-6053D3A01972}"/>
              </a:ext>
            </a:extLst>
          </p:cNvPr>
          <p:cNvSpPr/>
          <p:nvPr/>
        </p:nvSpPr>
        <p:spPr>
          <a:xfrm>
            <a:off x="10399324" y="1870979"/>
            <a:ext cx="15021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STORAGE EXPLORER &amp; EMULATOR </a:t>
            </a:r>
          </a:p>
        </p:txBody>
      </p:sp>
      <p:sp>
        <p:nvSpPr>
          <p:cNvPr id="113" name="Rounded Rectangle 112">
            <a:extLst>
              <a:ext uri="{FF2B5EF4-FFF2-40B4-BE49-F238E27FC236}">
                <a16:creationId xmlns:a16="http://schemas.microsoft.com/office/drawing/2014/main" id="{5B87E614-C75C-FA49-A440-D3F06F4D2E97}"/>
              </a:ext>
            </a:extLst>
          </p:cNvPr>
          <p:cNvSpPr/>
          <p:nvPr/>
        </p:nvSpPr>
        <p:spPr>
          <a:xfrm>
            <a:off x="7322590" y="2216828"/>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VISUAL STUDIO</a:t>
            </a:r>
          </a:p>
        </p:txBody>
      </p:sp>
      <p:sp>
        <p:nvSpPr>
          <p:cNvPr id="114" name="Rounded Rectangle 113">
            <a:extLst>
              <a:ext uri="{FF2B5EF4-FFF2-40B4-BE49-F238E27FC236}">
                <a16:creationId xmlns:a16="http://schemas.microsoft.com/office/drawing/2014/main" id="{1AA0F45E-5753-044A-9FE6-735216B9492E}"/>
              </a:ext>
            </a:extLst>
          </p:cNvPr>
          <p:cNvSpPr/>
          <p:nvPr/>
        </p:nvSpPr>
        <p:spPr>
          <a:xfrm>
            <a:off x="8621508" y="2227259"/>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POWERSHELL</a:t>
            </a:r>
          </a:p>
        </p:txBody>
      </p:sp>
      <p:sp>
        <p:nvSpPr>
          <p:cNvPr id="115" name="Rounded Rectangle 114">
            <a:extLst>
              <a:ext uri="{FF2B5EF4-FFF2-40B4-BE49-F238E27FC236}">
                <a16:creationId xmlns:a16="http://schemas.microsoft.com/office/drawing/2014/main" id="{C464EE1F-9072-3048-AF13-939CA270A982}"/>
              </a:ext>
            </a:extLst>
          </p:cNvPr>
          <p:cNvSpPr/>
          <p:nvPr/>
        </p:nvSpPr>
        <p:spPr>
          <a:xfrm>
            <a:off x="9919861" y="2229639"/>
            <a:ext cx="4794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CLI</a:t>
            </a:r>
          </a:p>
        </p:txBody>
      </p:sp>
      <p:sp>
        <p:nvSpPr>
          <p:cNvPr id="116" name="Rounded Rectangle 115">
            <a:extLst>
              <a:ext uri="{FF2B5EF4-FFF2-40B4-BE49-F238E27FC236}">
                <a16:creationId xmlns:a16="http://schemas.microsoft.com/office/drawing/2014/main" id="{9DBEFA65-165A-454C-8C5A-0EBBFF5D1A4B}"/>
              </a:ext>
            </a:extLst>
          </p:cNvPr>
          <p:cNvSpPr/>
          <p:nvPr/>
        </p:nvSpPr>
        <p:spPr>
          <a:xfrm>
            <a:off x="10487026" y="2245214"/>
            <a:ext cx="1414461"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ARM TEMPLATES</a:t>
            </a:r>
          </a:p>
        </p:txBody>
      </p:sp>
    </p:spTree>
    <p:extLst>
      <p:ext uri="{BB962C8B-B14F-4D97-AF65-F5344CB8AC3E}">
        <p14:creationId xmlns:p14="http://schemas.microsoft.com/office/powerpoint/2010/main" val="14156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500" fill="hold"/>
                                        <p:tgtEl>
                                          <p:spTgt spid="11"/>
                                        </p:tgtEl>
                                        <p:attrNameLst>
                                          <p:attrName>ppt_x</p:attrName>
                                        </p:attrNameLst>
                                      </p:cBhvr>
                                      <p:tavLst>
                                        <p:tav tm="0">
                                          <p:val>
                                            <p:strVal val="#ppt_x"/>
                                          </p:val>
                                        </p:tav>
                                        <p:tav tm="100000">
                                          <p:val>
                                            <p:strVal val="#ppt_x"/>
                                          </p:val>
                                        </p:tav>
                                      </p:tavLst>
                                    </p:anim>
                                    <p:anim calcmode="lin" valueType="num">
                                      <p:cBhvr additive="base">
                                        <p:cTn id="10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fill="hold"/>
                                        <p:tgtEl>
                                          <p:spTgt spid="13"/>
                                        </p:tgtEl>
                                        <p:attrNameLst>
                                          <p:attrName>ppt_x</p:attrName>
                                        </p:attrNameLst>
                                      </p:cBhvr>
                                      <p:tavLst>
                                        <p:tav tm="0">
                                          <p:val>
                                            <p:strVal val="#ppt_x"/>
                                          </p:val>
                                        </p:tav>
                                        <p:tav tm="100000">
                                          <p:val>
                                            <p:strVal val="#ppt_x"/>
                                          </p:val>
                                        </p:tav>
                                      </p:tavLst>
                                    </p:anim>
                                    <p:anim calcmode="lin" valueType="num">
                                      <p:cBhvr additive="base">
                                        <p:cTn id="106" dur="500" fill="hold"/>
                                        <p:tgtEl>
                                          <p:spTgt spid="1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fill="hold"/>
                                        <p:tgtEl>
                                          <p:spTgt spid="32"/>
                                        </p:tgtEl>
                                        <p:attrNameLst>
                                          <p:attrName>ppt_x</p:attrName>
                                        </p:attrNameLst>
                                      </p:cBhvr>
                                      <p:tavLst>
                                        <p:tav tm="0">
                                          <p:val>
                                            <p:strVal val="#ppt_x"/>
                                          </p:val>
                                        </p:tav>
                                        <p:tav tm="100000">
                                          <p:val>
                                            <p:strVal val="#ppt_x"/>
                                          </p:val>
                                        </p:tav>
                                      </p:tavLst>
                                    </p:anim>
                                    <p:anim calcmode="lin" valueType="num">
                                      <p:cBhvr additive="base">
                                        <p:cTn id="126" dur="500" fill="hold"/>
                                        <p:tgtEl>
                                          <p:spTgt spid="3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additive="base">
                                        <p:cTn id="129" dur="500" fill="hold"/>
                                        <p:tgtEl>
                                          <p:spTgt spid="33"/>
                                        </p:tgtEl>
                                        <p:attrNameLst>
                                          <p:attrName>ppt_x</p:attrName>
                                        </p:attrNameLst>
                                      </p:cBhvr>
                                      <p:tavLst>
                                        <p:tav tm="0">
                                          <p:val>
                                            <p:strVal val="#ppt_x"/>
                                          </p:val>
                                        </p:tav>
                                        <p:tav tm="100000">
                                          <p:val>
                                            <p:strVal val="#ppt_x"/>
                                          </p:val>
                                        </p:tav>
                                      </p:tavLst>
                                    </p:anim>
                                    <p:anim calcmode="lin" valueType="num">
                                      <p:cBhvr additive="base">
                                        <p:cTn id="130" dur="500" fill="hold"/>
                                        <p:tgtEl>
                                          <p:spTgt spid="3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500" fill="hold"/>
                                        <p:tgtEl>
                                          <p:spTgt spid="36"/>
                                        </p:tgtEl>
                                        <p:attrNameLst>
                                          <p:attrName>ppt_x</p:attrName>
                                        </p:attrNameLst>
                                      </p:cBhvr>
                                      <p:tavLst>
                                        <p:tav tm="0">
                                          <p:val>
                                            <p:strVal val="#ppt_x"/>
                                          </p:val>
                                        </p:tav>
                                        <p:tav tm="100000">
                                          <p:val>
                                            <p:strVal val="#ppt_x"/>
                                          </p:val>
                                        </p:tav>
                                      </p:tavLst>
                                    </p:anim>
                                    <p:anim calcmode="lin" valueType="num">
                                      <p:cBhvr additive="base">
                                        <p:cTn id="142" dur="50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fill="hold"/>
                                        <p:tgtEl>
                                          <p:spTgt spid="37"/>
                                        </p:tgtEl>
                                        <p:attrNameLst>
                                          <p:attrName>ppt_x</p:attrName>
                                        </p:attrNameLst>
                                      </p:cBhvr>
                                      <p:tavLst>
                                        <p:tav tm="0">
                                          <p:val>
                                            <p:strVal val="#ppt_x"/>
                                          </p:val>
                                        </p:tav>
                                        <p:tav tm="100000">
                                          <p:val>
                                            <p:strVal val="#ppt_x"/>
                                          </p:val>
                                        </p:tav>
                                      </p:tavLst>
                                    </p:anim>
                                    <p:anim calcmode="lin" valueType="num">
                                      <p:cBhvr additive="base">
                                        <p:cTn id="146" dur="500" fill="hold"/>
                                        <p:tgtEl>
                                          <p:spTgt spid="3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500" fill="hold"/>
                                        <p:tgtEl>
                                          <p:spTgt spid="38"/>
                                        </p:tgtEl>
                                        <p:attrNameLst>
                                          <p:attrName>ppt_x</p:attrName>
                                        </p:attrNameLst>
                                      </p:cBhvr>
                                      <p:tavLst>
                                        <p:tav tm="0">
                                          <p:val>
                                            <p:strVal val="#ppt_x"/>
                                          </p:val>
                                        </p:tav>
                                        <p:tav tm="100000">
                                          <p:val>
                                            <p:strVal val="#ppt_x"/>
                                          </p:val>
                                        </p:tav>
                                      </p:tavLst>
                                    </p:anim>
                                    <p:anim calcmode="lin" valueType="num">
                                      <p:cBhvr additive="base">
                                        <p:cTn id="150" dur="500" fill="hold"/>
                                        <p:tgtEl>
                                          <p:spTgt spid="38"/>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3"/>
                                        </p:tgtEl>
                                        <p:attrNameLst>
                                          <p:attrName>style.visibility</p:attrName>
                                        </p:attrNameLst>
                                      </p:cBhvr>
                                      <p:to>
                                        <p:strVal val="visible"/>
                                      </p:to>
                                    </p:set>
                                    <p:anim calcmode="lin" valueType="num">
                                      <p:cBhvr additive="base">
                                        <p:cTn id="173" dur="500" fill="hold"/>
                                        <p:tgtEl>
                                          <p:spTgt spid="43"/>
                                        </p:tgtEl>
                                        <p:attrNameLst>
                                          <p:attrName>ppt_x</p:attrName>
                                        </p:attrNameLst>
                                      </p:cBhvr>
                                      <p:tavLst>
                                        <p:tav tm="0">
                                          <p:val>
                                            <p:strVal val="#ppt_x"/>
                                          </p:val>
                                        </p:tav>
                                        <p:tav tm="100000">
                                          <p:val>
                                            <p:strVal val="#ppt_x"/>
                                          </p:val>
                                        </p:tav>
                                      </p:tavLst>
                                    </p:anim>
                                    <p:anim calcmode="lin" valueType="num">
                                      <p:cBhvr additive="base">
                                        <p:cTn id="17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additive="base">
                                        <p:cTn id="179" dur="500" fill="hold"/>
                                        <p:tgtEl>
                                          <p:spTgt spid="44"/>
                                        </p:tgtEl>
                                        <p:attrNameLst>
                                          <p:attrName>ppt_x</p:attrName>
                                        </p:attrNameLst>
                                      </p:cBhvr>
                                      <p:tavLst>
                                        <p:tav tm="0">
                                          <p:val>
                                            <p:strVal val="#ppt_x"/>
                                          </p:val>
                                        </p:tav>
                                        <p:tav tm="100000">
                                          <p:val>
                                            <p:strVal val="#ppt_x"/>
                                          </p:val>
                                        </p:tav>
                                      </p:tavLst>
                                    </p:anim>
                                    <p:anim calcmode="lin" valueType="num">
                                      <p:cBhvr additive="base">
                                        <p:cTn id="1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additive="base">
                                        <p:cTn id="185" dur="500" fill="hold"/>
                                        <p:tgtEl>
                                          <p:spTgt spid="45"/>
                                        </p:tgtEl>
                                        <p:attrNameLst>
                                          <p:attrName>ppt_x</p:attrName>
                                        </p:attrNameLst>
                                      </p:cBhvr>
                                      <p:tavLst>
                                        <p:tav tm="0">
                                          <p:val>
                                            <p:strVal val="#ppt_x"/>
                                          </p:val>
                                        </p:tav>
                                        <p:tav tm="100000">
                                          <p:val>
                                            <p:strVal val="#ppt_x"/>
                                          </p:val>
                                        </p:tav>
                                      </p:tavLst>
                                    </p:anim>
                                    <p:anim calcmode="lin" valueType="num">
                                      <p:cBhvr additive="base">
                                        <p:cTn id="1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46"/>
                                        </p:tgtEl>
                                        <p:attrNameLst>
                                          <p:attrName>style.visibility</p:attrName>
                                        </p:attrNameLst>
                                      </p:cBhvr>
                                      <p:to>
                                        <p:strVal val="visible"/>
                                      </p:to>
                                    </p:set>
                                    <p:anim calcmode="lin" valueType="num">
                                      <p:cBhvr additive="base">
                                        <p:cTn id="191" dur="500" fill="hold"/>
                                        <p:tgtEl>
                                          <p:spTgt spid="46"/>
                                        </p:tgtEl>
                                        <p:attrNameLst>
                                          <p:attrName>ppt_x</p:attrName>
                                        </p:attrNameLst>
                                      </p:cBhvr>
                                      <p:tavLst>
                                        <p:tav tm="0">
                                          <p:val>
                                            <p:strVal val="#ppt_x"/>
                                          </p:val>
                                        </p:tav>
                                        <p:tav tm="100000">
                                          <p:val>
                                            <p:strVal val="#ppt_x"/>
                                          </p:val>
                                        </p:tav>
                                      </p:tavLst>
                                    </p:anim>
                                    <p:anim calcmode="lin" valueType="num">
                                      <p:cBhvr additive="base">
                                        <p:cTn id="19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7"/>
                                        </p:tgtEl>
                                        <p:attrNameLst>
                                          <p:attrName>style.visibility</p:attrName>
                                        </p:attrNameLst>
                                      </p:cBhvr>
                                      <p:to>
                                        <p:strVal val="visible"/>
                                      </p:to>
                                    </p:set>
                                    <p:anim calcmode="lin" valueType="num">
                                      <p:cBhvr additive="base">
                                        <p:cTn id="197" dur="500" fill="hold"/>
                                        <p:tgtEl>
                                          <p:spTgt spid="47"/>
                                        </p:tgtEl>
                                        <p:attrNameLst>
                                          <p:attrName>ppt_x</p:attrName>
                                        </p:attrNameLst>
                                      </p:cBhvr>
                                      <p:tavLst>
                                        <p:tav tm="0">
                                          <p:val>
                                            <p:strVal val="#ppt_x"/>
                                          </p:val>
                                        </p:tav>
                                        <p:tav tm="100000">
                                          <p:val>
                                            <p:strVal val="#ppt_x"/>
                                          </p:val>
                                        </p:tav>
                                      </p:tavLst>
                                    </p:anim>
                                    <p:anim calcmode="lin" valueType="num">
                                      <p:cBhvr additive="base">
                                        <p:cTn id="19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8"/>
                                        </p:tgtEl>
                                        <p:attrNameLst>
                                          <p:attrName>style.visibility</p:attrName>
                                        </p:attrNameLst>
                                      </p:cBhvr>
                                      <p:to>
                                        <p:strVal val="visible"/>
                                      </p:to>
                                    </p:set>
                                    <p:anim calcmode="lin" valueType="num">
                                      <p:cBhvr additive="base">
                                        <p:cTn id="203" dur="500" fill="hold"/>
                                        <p:tgtEl>
                                          <p:spTgt spid="48"/>
                                        </p:tgtEl>
                                        <p:attrNameLst>
                                          <p:attrName>ppt_x</p:attrName>
                                        </p:attrNameLst>
                                      </p:cBhvr>
                                      <p:tavLst>
                                        <p:tav tm="0">
                                          <p:val>
                                            <p:strVal val="#ppt_x"/>
                                          </p:val>
                                        </p:tav>
                                        <p:tav tm="100000">
                                          <p:val>
                                            <p:strVal val="#ppt_x"/>
                                          </p:val>
                                        </p:tav>
                                      </p:tavLst>
                                    </p:anim>
                                    <p:anim calcmode="lin" valueType="num">
                                      <p:cBhvr additive="base">
                                        <p:cTn id="20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9"/>
                                        </p:tgtEl>
                                        <p:attrNameLst>
                                          <p:attrName>style.visibility</p:attrName>
                                        </p:attrNameLst>
                                      </p:cBhvr>
                                      <p:to>
                                        <p:strVal val="visible"/>
                                      </p:to>
                                    </p:set>
                                    <p:anim calcmode="lin" valueType="num">
                                      <p:cBhvr additive="base">
                                        <p:cTn id="209" dur="500" fill="hold"/>
                                        <p:tgtEl>
                                          <p:spTgt spid="49"/>
                                        </p:tgtEl>
                                        <p:attrNameLst>
                                          <p:attrName>ppt_x</p:attrName>
                                        </p:attrNameLst>
                                      </p:cBhvr>
                                      <p:tavLst>
                                        <p:tav tm="0">
                                          <p:val>
                                            <p:strVal val="#ppt_x"/>
                                          </p:val>
                                        </p:tav>
                                        <p:tav tm="100000">
                                          <p:val>
                                            <p:strVal val="#ppt_x"/>
                                          </p:val>
                                        </p:tav>
                                      </p:tavLst>
                                    </p:anim>
                                    <p:anim calcmode="lin" valueType="num">
                                      <p:cBhvr additive="base">
                                        <p:cTn id="2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51"/>
                                        </p:tgtEl>
                                        <p:attrNameLst>
                                          <p:attrName>style.visibility</p:attrName>
                                        </p:attrNameLst>
                                      </p:cBhvr>
                                      <p:to>
                                        <p:strVal val="visible"/>
                                      </p:to>
                                    </p:set>
                                    <p:anim calcmode="lin" valueType="num">
                                      <p:cBhvr additive="base">
                                        <p:cTn id="221" dur="500" fill="hold"/>
                                        <p:tgtEl>
                                          <p:spTgt spid="51"/>
                                        </p:tgtEl>
                                        <p:attrNameLst>
                                          <p:attrName>ppt_x</p:attrName>
                                        </p:attrNameLst>
                                      </p:cBhvr>
                                      <p:tavLst>
                                        <p:tav tm="0">
                                          <p:val>
                                            <p:strVal val="#ppt_x"/>
                                          </p:val>
                                        </p:tav>
                                        <p:tav tm="100000">
                                          <p:val>
                                            <p:strVal val="#ppt_x"/>
                                          </p:val>
                                        </p:tav>
                                      </p:tavLst>
                                    </p:anim>
                                    <p:anim calcmode="lin" valueType="num">
                                      <p:cBhvr additive="base">
                                        <p:cTn id="2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52"/>
                                        </p:tgtEl>
                                        <p:attrNameLst>
                                          <p:attrName>style.visibility</p:attrName>
                                        </p:attrNameLst>
                                      </p:cBhvr>
                                      <p:to>
                                        <p:strVal val="visible"/>
                                      </p:to>
                                    </p:set>
                                    <p:anim calcmode="lin" valueType="num">
                                      <p:cBhvr additive="base">
                                        <p:cTn id="227" dur="500" fill="hold"/>
                                        <p:tgtEl>
                                          <p:spTgt spid="52"/>
                                        </p:tgtEl>
                                        <p:attrNameLst>
                                          <p:attrName>ppt_x</p:attrName>
                                        </p:attrNameLst>
                                      </p:cBhvr>
                                      <p:tavLst>
                                        <p:tav tm="0">
                                          <p:val>
                                            <p:strVal val="#ppt_x"/>
                                          </p:val>
                                        </p:tav>
                                        <p:tav tm="100000">
                                          <p:val>
                                            <p:strVal val="#ppt_x"/>
                                          </p:val>
                                        </p:tav>
                                      </p:tavLst>
                                    </p:anim>
                                    <p:anim calcmode="lin" valueType="num">
                                      <p:cBhvr additive="base">
                                        <p:cTn id="2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53"/>
                                        </p:tgtEl>
                                        <p:attrNameLst>
                                          <p:attrName>style.visibility</p:attrName>
                                        </p:attrNameLst>
                                      </p:cBhvr>
                                      <p:to>
                                        <p:strVal val="visible"/>
                                      </p:to>
                                    </p:set>
                                    <p:anim calcmode="lin" valueType="num">
                                      <p:cBhvr additive="base">
                                        <p:cTn id="233" dur="500" fill="hold"/>
                                        <p:tgtEl>
                                          <p:spTgt spid="53"/>
                                        </p:tgtEl>
                                        <p:attrNameLst>
                                          <p:attrName>ppt_x</p:attrName>
                                        </p:attrNameLst>
                                      </p:cBhvr>
                                      <p:tavLst>
                                        <p:tav tm="0">
                                          <p:val>
                                            <p:strVal val="#ppt_x"/>
                                          </p:val>
                                        </p:tav>
                                        <p:tav tm="100000">
                                          <p:val>
                                            <p:strVal val="#ppt_x"/>
                                          </p:val>
                                        </p:tav>
                                      </p:tavLst>
                                    </p:anim>
                                    <p:anim calcmode="lin" valueType="num">
                                      <p:cBhvr additive="base">
                                        <p:cTn id="2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4"/>
                                        </p:tgtEl>
                                        <p:attrNameLst>
                                          <p:attrName>style.visibility</p:attrName>
                                        </p:attrNameLst>
                                      </p:cBhvr>
                                      <p:to>
                                        <p:strVal val="visible"/>
                                      </p:to>
                                    </p:set>
                                    <p:anim calcmode="lin" valueType="num">
                                      <p:cBhvr additive="base">
                                        <p:cTn id="239" dur="500" fill="hold"/>
                                        <p:tgtEl>
                                          <p:spTgt spid="54"/>
                                        </p:tgtEl>
                                        <p:attrNameLst>
                                          <p:attrName>ppt_x</p:attrName>
                                        </p:attrNameLst>
                                      </p:cBhvr>
                                      <p:tavLst>
                                        <p:tav tm="0">
                                          <p:val>
                                            <p:strVal val="#ppt_x"/>
                                          </p:val>
                                        </p:tav>
                                        <p:tav tm="100000">
                                          <p:val>
                                            <p:strVal val="#ppt_x"/>
                                          </p:val>
                                        </p:tav>
                                      </p:tavLst>
                                    </p:anim>
                                    <p:anim calcmode="lin" valueType="num">
                                      <p:cBhvr additive="base">
                                        <p:cTn id="2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55"/>
                                        </p:tgtEl>
                                        <p:attrNameLst>
                                          <p:attrName>style.visibility</p:attrName>
                                        </p:attrNameLst>
                                      </p:cBhvr>
                                      <p:to>
                                        <p:strVal val="visible"/>
                                      </p:to>
                                    </p:set>
                                    <p:anim calcmode="lin" valueType="num">
                                      <p:cBhvr additive="base">
                                        <p:cTn id="245" dur="500" fill="hold"/>
                                        <p:tgtEl>
                                          <p:spTgt spid="55"/>
                                        </p:tgtEl>
                                        <p:attrNameLst>
                                          <p:attrName>ppt_x</p:attrName>
                                        </p:attrNameLst>
                                      </p:cBhvr>
                                      <p:tavLst>
                                        <p:tav tm="0">
                                          <p:val>
                                            <p:strVal val="#ppt_x"/>
                                          </p:val>
                                        </p:tav>
                                        <p:tav tm="100000">
                                          <p:val>
                                            <p:strVal val="#ppt_x"/>
                                          </p:val>
                                        </p:tav>
                                      </p:tavLst>
                                    </p:anim>
                                    <p:anim calcmode="lin" valueType="num">
                                      <p:cBhvr additive="base">
                                        <p:cTn id="2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56"/>
                                        </p:tgtEl>
                                        <p:attrNameLst>
                                          <p:attrName>style.visibility</p:attrName>
                                        </p:attrNameLst>
                                      </p:cBhvr>
                                      <p:to>
                                        <p:strVal val="visible"/>
                                      </p:to>
                                    </p:set>
                                    <p:anim calcmode="lin" valueType="num">
                                      <p:cBhvr additive="base">
                                        <p:cTn id="251" dur="500" fill="hold"/>
                                        <p:tgtEl>
                                          <p:spTgt spid="56"/>
                                        </p:tgtEl>
                                        <p:attrNameLst>
                                          <p:attrName>ppt_x</p:attrName>
                                        </p:attrNameLst>
                                      </p:cBhvr>
                                      <p:tavLst>
                                        <p:tav tm="0">
                                          <p:val>
                                            <p:strVal val="#ppt_x"/>
                                          </p:val>
                                        </p:tav>
                                        <p:tav tm="100000">
                                          <p:val>
                                            <p:strVal val="#ppt_x"/>
                                          </p:val>
                                        </p:tav>
                                      </p:tavLst>
                                    </p:anim>
                                    <p:anim calcmode="lin" valueType="num">
                                      <p:cBhvr additive="base">
                                        <p:cTn id="25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57"/>
                                        </p:tgtEl>
                                        <p:attrNameLst>
                                          <p:attrName>style.visibility</p:attrName>
                                        </p:attrNameLst>
                                      </p:cBhvr>
                                      <p:to>
                                        <p:strVal val="visible"/>
                                      </p:to>
                                    </p:set>
                                    <p:anim calcmode="lin" valueType="num">
                                      <p:cBhvr additive="base">
                                        <p:cTn id="257" dur="500" fill="hold"/>
                                        <p:tgtEl>
                                          <p:spTgt spid="57"/>
                                        </p:tgtEl>
                                        <p:attrNameLst>
                                          <p:attrName>ppt_x</p:attrName>
                                        </p:attrNameLst>
                                      </p:cBhvr>
                                      <p:tavLst>
                                        <p:tav tm="0">
                                          <p:val>
                                            <p:strVal val="#ppt_x"/>
                                          </p:val>
                                        </p:tav>
                                        <p:tav tm="100000">
                                          <p:val>
                                            <p:strVal val="#ppt_x"/>
                                          </p:val>
                                        </p:tav>
                                      </p:tavLst>
                                    </p:anim>
                                    <p:anim calcmode="lin" valueType="num">
                                      <p:cBhvr additive="base">
                                        <p:cTn id="2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58"/>
                                        </p:tgtEl>
                                        <p:attrNameLst>
                                          <p:attrName>style.visibility</p:attrName>
                                        </p:attrNameLst>
                                      </p:cBhvr>
                                      <p:to>
                                        <p:strVal val="visible"/>
                                      </p:to>
                                    </p:set>
                                    <p:anim calcmode="lin" valueType="num">
                                      <p:cBhvr additive="base">
                                        <p:cTn id="263" dur="500" fill="hold"/>
                                        <p:tgtEl>
                                          <p:spTgt spid="58"/>
                                        </p:tgtEl>
                                        <p:attrNameLst>
                                          <p:attrName>ppt_x</p:attrName>
                                        </p:attrNameLst>
                                      </p:cBhvr>
                                      <p:tavLst>
                                        <p:tav tm="0">
                                          <p:val>
                                            <p:strVal val="#ppt_x"/>
                                          </p:val>
                                        </p:tav>
                                        <p:tav tm="100000">
                                          <p:val>
                                            <p:strVal val="#ppt_x"/>
                                          </p:val>
                                        </p:tav>
                                      </p:tavLst>
                                    </p:anim>
                                    <p:anim calcmode="lin" valueType="num">
                                      <p:cBhvr additive="base">
                                        <p:cTn id="26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0"/>
                                        </p:tgtEl>
                                        <p:attrNameLst>
                                          <p:attrName>style.visibility</p:attrName>
                                        </p:attrNameLst>
                                      </p:cBhvr>
                                      <p:to>
                                        <p:strVal val="visible"/>
                                      </p:to>
                                    </p:set>
                                    <p:anim calcmode="lin" valueType="num">
                                      <p:cBhvr additive="base">
                                        <p:cTn id="275" dur="500" fill="hold"/>
                                        <p:tgtEl>
                                          <p:spTgt spid="60"/>
                                        </p:tgtEl>
                                        <p:attrNameLst>
                                          <p:attrName>ppt_x</p:attrName>
                                        </p:attrNameLst>
                                      </p:cBhvr>
                                      <p:tavLst>
                                        <p:tav tm="0">
                                          <p:val>
                                            <p:strVal val="#ppt_x"/>
                                          </p:val>
                                        </p:tav>
                                        <p:tav tm="100000">
                                          <p:val>
                                            <p:strVal val="#ppt_x"/>
                                          </p:val>
                                        </p:tav>
                                      </p:tavLst>
                                    </p:anim>
                                    <p:anim calcmode="lin" valueType="num">
                                      <p:cBhvr additive="base">
                                        <p:cTn id="27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grpId="0" nodeType="clickEffect">
                                  <p:stCondLst>
                                    <p:cond delay="0"/>
                                  </p:stCondLst>
                                  <p:childTnLst>
                                    <p:set>
                                      <p:cBhvr>
                                        <p:cTn id="280" dur="1" fill="hold">
                                          <p:stCondLst>
                                            <p:cond delay="0"/>
                                          </p:stCondLst>
                                        </p:cTn>
                                        <p:tgtEl>
                                          <p:spTgt spid="61"/>
                                        </p:tgtEl>
                                        <p:attrNameLst>
                                          <p:attrName>style.visibility</p:attrName>
                                        </p:attrNameLst>
                                      </p:cBhvr>
                                      <p:to>
                                        <p:strVal val="visible"/>
                                      </p:to>
                                    </p:set>
                                    <p:anim calcmode="lin" valueType="num">
                                      <p:cBhvr additive="base">
                                        <p:cTn id="281" dur="500" fill="hold"/>
                                        <p:tgtEl>
                                          <p:spTgt spid="61"/>
                                        </p:tgtEl>
                                        <p:attrNameLst>
                                          <p:attrName>ppt_x</p:attrName>
                                        </p:attrNameLst>
                                      </p:cBhvr>
                                      <p:tavLst>
                                        <p:tav tm="0">
                                          <p:val>
                                            <p:strVal val="#ppt_x"/>
                                          </p:val>
                                        </p:tav>
                                        <p:tav tm="100000">
                                          <p:val>
                                            <p:strVal val="#ppt_x"/>
                                          </p:val>
                                        </p:tav>
                                      </p:tavLst>
                                    </p:anim>
                                    <p:anim calcmode="lin" valueType="num">
                                      <p:cBhvr additive="base">
                                        <p:cTn id="28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4" fill="hold" grpId="0" nodeType="clickEffect">
                                  <p:stCondLst>
                                    <p:cond delay="0"/>
                                  </p:stCondLst>
                                  <p:childTnLst>
                                    <p:set>
                                      <p:cBhvr>
                                        <p:cTn id="286" dur="1" fill="hold">
                                          <p:stCondLst>
                                            <p:cond delay="0"/>
                                          </p:stCondLst>
                                        </p:cTn>
                                        <p:tgtEl>
                                          <p:spTgt spid="62"/>
                                        </p:tgtEl>
                                        <p:attrNameLst>
                                          <p:attrName>style.visibility</p:attrName>
                                        </p:attrNameLst>
                                      </p:cBhvr>
                                      <p:to>
                                        <p:strVal val="visible"/>
                                      </p:to>
                                    </p:set>
                                    <p:anim calcmode="lin" valueType="num">
                                      <p:cBhvr additive="base">
                                        <p:cTn id="287" dur="500" fill="hold"/>
                                        <p:tgtEl>
                                          <p:spTgt spid="62"/>
                                        </p:tgtEl>
                                        <p:attrNameLst>
                                          <p:attrName>ppt_x</p:attrName>
                                        </p:attrNameLst>
                                      </p:cBhvr>
                                      <p:tavLst>
                                        <p:tav tm="0">
                                          <p:val>
                                            <p:strVal val="#ppt_x"/>
                                          </p:val>
                                        </p:tav>
                                        <p:tav tm="100000">
                                          <p:val>
                                            <p:strVal val="#ppt_x"/>
                                          </p:val>
                                        </p:tav>
                                      </p:tavLst>
                                    </p:anim>
                                    <p:anim calcmode="lin" valueType="num">
                                      <p:cBhvr additive="base">
                                        <p:cTn id="2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4" fill="hold" grpId="0" nodeType="clickEffect">
                                  <p:stCondLst>
                                    <p:cond delay="0"/>
                                  </p:stCondLst>
                                  <p:childTnLst>
                                    <p:set>
                                      <p:cBhvr>
                                        <p:cTn id="292" dur="1" fill="hold">
                                          <p:stCondLst>
                                            <p:cond delay="0"/>
                                          </p:stCondLst>
                                        </p:cTn>
                                        <p:tgtEl>
                                          <p:spTgt spid="63"/>
                                        </p:tgtEl>
                                        <p:attrNameLst>
                                          <p:attrName>style.visibility</p:attrName>
                                        </p:attrNameLst>
                                      </p:cBhvr>
                                      <p:to>
                                        <p:strVal val="visible"/>
                                      </p:to>
                                    </p:set>
                                    <p:anim calcmode="lin" valueType="num">
                                      <p:cBhvr additive="base">
                                        <p:cTn id="293" dur="500" fill="hold"/>
                                        <p:tgtEl>
                                          <p:spTgt spid="63"/>
                                        </p:tgtEl>
                                        <p:attrNameLst>
                                          <p:attrName>ppt_x</p:attrName>
                                        </p:attrNameLst>
                                      </p:cBhvr>
                                      <p:tavLst>
                                        <p:tav tm="0">
                                          <p:val>
                                            <p:strVal val="#ppt_x"/>
                                          </p:val>
                                        </p:tav>
                                        <p:tav tm="100000">
                                          <p:val>
                                            <p:strVal val="#ppt_x"/>
                                          </p:val>
                                        </p:tav>
                                      </p:tavLst>
                                    </p:anim>
                                    <p:anim calcmode="lin" valueType="num">
                                      <p:cBhvr additive="base">
                                        <p:cTn id="29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64"/>
                                        </p:tgtEl>
                                        <p:attrNameLst>
                                          <p:attrName>style.visibility</p:attrName>
                                        </p:attrNameLst>
                                      </p:cBhvr>
                                      <p:to>
                                        <p:strVal val="visible"/>
                                      </p:to>
                                    </p:set>
                                    <p:anim calcmode="lin" valueType="num">
                                      <p:cBhvr additive="base">
                                        <p:cTn id="299" dur="500" fill="hold"/>
                                        <p:tgtEl>
                                          <p:spTgt spid="64"/>
                                        </p:tgtEl>
                                        <p:attrNameLst>
                                          <p:attrName>ppt_x</p:attrName>
                                        </p:attrNameLst>
                                      </p:cBhvr>
                                      <p:tavLst>
                                        <p:tav tm="0">
                                          <p:val>
                                            <p:strVal val="#ppt_x"/>
                                          </p:val>
                                        </p:tav>
                                        <p:tav tm="100000">
                                          <p:val>
                                            <p:strVal val="#ppt_x"/>
                                          </p:val>
                                        </p:tav>
                                      </p:tavLst>
                                    </p:anim>
                                    <p:anim calcmode="lin" valueType="num">
                                      <p:cBhvr additive="base">
                                        <p:cTn id="30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65"/>
                                        </p:tgtEl>
                                        <p:attrNameLst>
                                          <p:attrName>style.visibility</p:attrName>
                                        </p:attrNameLst>
                                      </p:cBhvr>
                                      <p:to>
                                        <p:strVal val="visible"/>
                                      </p:to>
                                    </p:set>
                                    <p:anim calcmode="lin" valueType="num">
                                      <p:cBhvr additive="base">
                                        <p:cTn id="305" dur="500" fill="hold"/>
                                        <p:tgtEl>
                                          <p:spTgt spid="65"/>
                                        </p:tgtEl>
                                        <p:attrNameLst>
                                          <p:attrName>ppt_x</p:attrName>
                                        </p:attrNameLst>
                                      </p:cBhvr>
                                      <p:tavLst>
                                        <p:tav tm="0">
                                          <p:val>
                                            <p:strVal val="#ppt_x"/>
                                          </p:val>
                                        </p:tav>
                                        <p:tav tm="100000">
                                          <p:val>
                                            <p:strVal val="#ppt_x"/>
                                          </p:val>
                                        </p:tav>
                                      </p:tavLst>
                                    </p:anim>
                                    <p:anim calcmode="lin" valueType="num">
                                      <p:cBhvr additive="base">
                                        <p:cTn id="30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grpId="0" nodeType="clickEffect">
                                  <p:stCondLst>
                                    <p:cond delay="0"/>
                                  </p:stCondLst>
                                  <p:childTnLst>
                                    <p:set>
                                      <p:cBhvr>
                                        <p:cTn id="310" dur="1" fill="hold">
                                          <p:stCondLst>
                                            <p:cond delay="0"/>
                                          </p:stCondLst>
                                        </p:cTn>
                                        <p:tgtEl>
                                          <p:spTgt spid="66"/>
                                        </p:tgtEl>
                                        <p:attrNameLst>
                                          <p:attrName>style.visibility</p:attrName>
                                        </p:attrNameLst>
                                      </p:cBhvr>
                                      <p:to>
                                        <p:strVal val="visible"/>
                                      </p:to>
                                    </p:set>
                                    <p:anim calcmode="lin" valueType="num">
                                      <p:cBhvr additive="base">
                                        <p:cTn id="311" dur="500" fill="hold"/>
                                        <p:tgtEl>
                                          <p:spTgt spid="66"/>
                                        </p:tgtEl>
                                        <p:attrNameLst>
                                          <p:attrName>ppt_x</p:attrName>
                                        </p:attrNameLst>
                                      </p:cBhvr>
                                      <p:tavLst>
                                        <p:tav tm="0">
                                          <p:val>
                                            <p:strVal val="#ppt_x"/>
                                          </p:val>
                                        </p:tav>
                                        <p:tav tm="100000">
                                          <p:val>
                                            <p:strVal val="#ppt_x"/>
                                          </p:val>
                                        </p:tav>
                                      </p:tavLst>
                                    </p:anim>
                                    <p:anim calcmode="lin" valueType="num">
                                      <p:cBhvr additive="base">
                                        <p:cTn id="3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67"/>
                                        </p:tgtEl>
                                        <p:attrNameLst>
                                          <p:attrName>style.visibility</p:attrName>
                                        </p:attrNameLst>
                                      </p:cBhvr>
                                      <p:to>
                                        <p:strVal val="visible"/>
                                      </p:to>
                                    </p:set>
                                    <p:anim calcmode="lin" valueType="num">
                                      <p:cBhvr additive="base">
                                        <p:cTn id="317" dur="500" fill="hold"/>
                                        <p:tgtEl>
                                          <p:spTgt spid="67"/>
                                        </p:tgtEl>
                                        <p:attrNameLst>
                                          <p:attrName>ppt_x</p:attrName>
                                        </p:attrNameLst>
                                      </p:cBhvr>
                                      <p:tavLst>
                                        <p:tav tm="0">
                                          <p:val>
                                            <p:strVal val="#ppt_x"/>
                                          </p:val>
                                        </p:tav>
                                        <p:tav tm="100000">
                                          <p:val>
                                            <p:strVal val="#ppt_x"/>
                                          </p:val>
                                        </p:tav>
                                      </p:tavLst>
                                    </p:anim>
                                    <p:anim calcmode="lin" valueType="num">
                                      <p:cBhvr additive="base">
                                        <p:cTn id="31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grpId="0" nodeType="clickEffect">
                                  <p:stCondLst>
                                    <p:cond delay="0"/>
                                  </p:stCondLst>
                                  <p:childTnLst>
                                    <p:set>
                                      <p:cBhvr>
                                        <p:cTn id="322" dur="1" fill="hold">
                                          <p:stCondLst>
                                            <p:cond delay="0"/>
                                          </p:stCondLst>
                                        </p:cTn>
                                        <p:tgtEl>
                                          <p:spTgt spid="68"/>
                                        </p:tgtEl>
                                        <p:attrNameLst>
                                          <p:attrName>style.visibility</p:attrName>
                                        </p:attrNameLst>
                                      </p:cBhvr>
                                      <p:to>
                                        <p:strVal val="visible"/>
                                      </p:to>
                                    </p:set>
                                    <p:anim calcmode="lin" valueType="num">
                                      <p:cBhvr additive="base">
                                        <p:cTn id="323" dur="500" fill="hold"/>
                                        <p:tgtEl>
                                          <p:spTgt spid="68"/>
                                        </p:tgtEl>
                                        <p:attrNameLst>
                                          <p:attrName>ppt_x</p:attrName>
                                        </p:attrNameLst>
                                      </p:cBhvr>
                                      <p:tavLst>
                                        <p:tav tm="0">
                                          <p:val>
                                            <p:strVal val="#ppt_x"/>
                                          </p:val>
                                        </p:tav>
                                        <p:tav tm="100000">
                                          <p:val>
                                            <p:strVal val="#ppt_x"/>
                                          </p:val>
                                        </p:tav>
                                      </p:tavLst>
                                    </p:anim>
                                    <p:anim calcmode="lin" valueType="num">
                                      <p:cBhvr additive="base">
                                        <p:cTn id="3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69"/>
                                        </p:tgtEl>
                                        <p:attrNameLst>
                                          <p:attrName>style.visibility</p:attrName>
                                        </p:attrNameLst>
                                      </p:cBhvr>
                                      <p:to>
                                        <p:strVal val="visible"/>
                                      </p:to>
                                    </p:set>
                                    <p:anim calcmode="lin" valueType="num">
                                      <p:cBhvr additive="base">
                                        <p:cTn id="329" dur="500" fill="hold"/>
                                        <p:tgtEl>
                                          <p:spTgt spid="69"/>
                                        </p:tgtEl>
                                        <p:attrNameLst>
                                          <p:attrName>ppt_x</p:attrName>
                                        </p:attrNameLst>
                                      </p:cBhvr>
                                      <p:tavLst>
                                        <p:tav tm="0">
                                          <p:val>
                                            <p:strVal val="#ppt_x"/>
                                          </p:val>
                                        </p:tav>
                                        <p:tav tm="100000">
                                          <p:val>
                                            <p:strVal val="#ppt_x"/>
                                          </p:val>
                                        </p:tav>
                                      </p:tavLst>
                                    </p:anim>
                                    <p:anim calcmode="lin" valueType="num">
                                      <p:cBhvr additive="base">
                                        <p:cTn id="3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anim calcmode="lin" valueType="num">
                                      <p:cBhvr additive="base">
                                        <p:cTn id="335" dur="500" fill="hold"/>
                                        <p:tgtEl>
                                          <p:spTgt spid="70"/>
                                        </p:tgtEl>
                                        <p:attrNameLst>
                                          <p:attrName>ppt_x</p:attrName>
                                        </p:attrNameLst>
                                      </p:cBhvr>
                                      <p:tavLst>
                                        <p:tav tm="0">
                                          <p:val>
                                            <p:strVal val="#ppt_x"/>
                                          </p:val>
                                        </p:tav>
                                        <p:tav tm="100000">
                                          <p:val>
                                            <p:strVal val="#ppt_x"/>
                                          </p:val>
                                        </p:tav>
                                      </p:tavLst>
                                    </p:anim>
                                    <p:anim calcmode="lin" valueType="num">
                                      <p:cBhvr additive="base">
                                        <p:cTn id="33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2" presetClass="entr" presetSubtype="4" fill="hold" grpId="0" nodeType="clickEffect">
                                  <p:stCondLst>
                                    <p:cond delay="0"/>
                                  </p:stCondLst>
                                  <p:childTnLst>
                                    <p:set>
                                      <p:cBhvr>
                                        <p:cTn id="340" dur="1" fill="hold">
                                          <p:stCondLst>
                                            <p:cond delay="0"/>
                                          </p:stCondLst>
                                        </p:cTn>
                                        <p:tgtEl>
                                          <p:spTgt spid="71"/>
                                        </p:tgtEl>
                                        <p:attrNameLst>
                                          <p:attrName>style.visibility</p:attrName>
                                        </p:attrNameLst>
                                      </p:cBhvr>
                                      <p:to>
                                        <p:strVal val="visible"/>
                                      </p:to>
                                    </p:set>
                                    <p:anim calcmode="lin" valueType="num">
                                      <p:cBhvr additive="base">
                                        <p:cTn id="341" dur="500" fill="hold"/>
                                        <p:tgtEl>
                                          <p:spTgt spid="71"/>
                                        </p:tgtEl>
                                        <p:attrNameLst>
                                          <p:attrName>ppt_x</p:attrName>
                                        </p:attrNameLst>
                                      </p:cBhvr>
                                      <p:tavLst>
                                        <p:tav tm="0">
                                          <p:val>
                                            <p:strVal val="#ppt_x"/>
                                          </p:val>
                                        </p:tav>
                                        <p:tav tm="100000">
                                          <p:val>
                                            <p:strVal val="#ppt_x"/>
                                          </p:val>
                                        </p:tav>
                                      </p:tavLst>
                                    </p:anim>
                                    <p:anim calcmode="lin" valueType="num">
                                      <p:cBhvr additive="base">
                                        <p:cTn id="34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43" fill="hold">
                      <p:stCondLst>
                        <p:cond delay="indefinite"/>
                      </p:stCondLst>
                      <p:childTnLst>
                        <p:par>
                          <p:cTn id="344" fill="hold">
                            <p:stCondLst>
                              <p:cond delay="0"/>
                            </p:stCondLst>
                            <p:childTnLst>
                              <p:par>
                                <p:cTn id="345" presetID="2" presetClass="entr" presetSubtype="4" fill="hold" grpId="0" nodeType="clickEffect">
                                  <p:stCondLst>
                                    <p:cond delay="0"/>
                                  </p:stCondLst>
                                  <p:childTnLst>
                                    <p:set>
                                      <p:cBhvr>
                                        <p:cTn id="346" dur="1" fill="hold">
                                          <p:stCondLst>
                                            <p:cond delay="0"/>
                                          </p:stCondLst>
                                        </p:cTn>
                                        <p:tgtEl>
                                          <p:spTgt spid="72"/>
                                        </p:tgtEl>
                                        <p:attrNameLst>
                                          <p:attrName>style.visibility</p:attrName>
                                        </p:attrNameLst>
                                      </p:cBhvr>
                                      <p:to>
                                        <p:strVal val="visible"/>
                                      </p:to>
                                    </p:set>
                                    <p:anim calcmode="lin" valueType="num">
                                      <p:cBhvr additive="base">
                                        <p:cTn id="347" dur="500" fill="hold"/>
                                        <p:tgtEl>
                                          <p:spTgt spid="72"/>
                                        </p:tgtEl>
                                        <p:attrNameLst>
                                          <p:attrName>ppt_x</p:attrName>
                                        </p:attrNameLst>
                                      </p:cBhvr>
                                      <p:tavLst>
                                        <p:tav tm="0">
                                          <p:val>
                                            <p:strVal val="#ppt_x"/>
                                          </p:val>
                                        </p:tav>
                                        <p:tav tm="100000">
                                          <p:val>
                                            <p:strVal val="#ppt_x"/>
                                          </p:val>
                                        </p:tav>
                                      </p:tavLst>
                                    </p:anim>
                                    <p:anim calcmode="lin" valueType="num">
                                      <p:cBhvr additive="base">
                                        <p:cTn id="34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73"/>
                                        </p:tgtEl>
                                        <p:attrNameLst>
                                          <p:attrName>style.visibility</p:attrName>
                                        </p:attrNameLst>
                                      </p:cBhvr>
                                      <p:to>
                                        <p:strVal val="visible"/>
                                      </p:to>
                                    </p:set>
                                    <p:anim calcmode="lin" valueType="num">
                                      <p:cBhvr additive="base">
                                        <p:cTn id="353" dur="500" fill="hold"/>
                                        <p:tgtEl>
                                          <p:spTgt spid="73"/>
                                        </p:tgtEl>
                                        <p:attrNameLst>
                                          <p:attrName>ppt_x</p:attrName>
                                        </p:attrNameLst>
                                      </p:cBhvr>
                                      <p:tavLst>
                                        <p:tav tm="0">
                                          <p:val>
                                            <p:strVal val="#ppt_x"/>
                                          </p:val>
                                        </p:tav>
                                        <p:tav tm="100000">
                                          <p:val>
                                            <p:strVal val="#ppt_x"/>
                                          </p:val>
                                        </p:tav>
                                      </p:tavLst>
                                    </p:anim>
                                    <p:anim calcmode="lin" valueType="num">
                                      <p:cBhvr additive="base">
                                        <p:cTn id="3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2" presetClass="entr" presetSubtype="4" fill="hold" grpId="0" nodeType="clickEffect">
                                  <p:stCondLst>
                                    <p:cond delay="0"/>
                                  </p:stCondLst>
                                  <p:childTnLst>
                                    <p:set>
                                      <p:cBhvr>
                                        <p:cTn id="358" dur="1" fill="hold">
                                          <p:stCondLst>
                                            <p:cond delay="0"/>
                                          </p:stCondLst>
                                        </p:cTn>
                                        <p:tgtEl>
                                          <p:spTgt spid="74"/>
                                        </p:tgtEl>
                                        <p:attrNameLst>
                                          <p:attrName>style.visibility</p:attrName>
                                        </p:attrNameLst>
                                      </p:cBhvr>
                                      <p:to>
                                        <p:strVal val="visible"/>
                                      </p:to>
                                    </p:set>
                                    <p:anim calcmode="lin" valueType="num">
                                      <p:cBhvr additive="base">
                                        <p:cTn id="359" dur="500" fill="hold"/>
                                        <p:tgtEl>
                                          <p:spTgt spid="74"/>
                                        </p:tgtEl>
                                        <p:attrNameLst>
                                          <p:attrName>ppt_x</p:attrName>
                                        </p:attrNameLst>
                                      </p:cBhvr>
                                      <p:tavLst>
                                        <p:tav tm="0">
                                          <p:val>
                                            <p:strVal val="#ppt_x"/>
                                          </p:val>
                                        </p:tav>
                                        <p:tav tm="100000">
                                          <p:val>
                                            <p:strVal val="#ppt_x"/>
                                          </p:val>
                                        </p:tav>
                                      </p:tavLst>
                                    </p:anim>
                                    <p:anim calcmode="lin" valueType="num">
                                      <p:cBhvr additive="base">
                                        <p:cTn id="36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fill="hold" grpId="0" nodeType="clickEffect">
                                  <p:stCondLst>
                                    <p:cond delay="0"/>
                                  </p:stCondLst>
                                  <p:childTnLst>
                                    <p:set>
                                      <p:cBhvr>
                                        <p:cTn id="364" dur="1" fill="hold">
                                          <p:stCondLst>
                                            <p:cond delay="0"/>
                                          </p:stCondLst>
                                        </p:cTn>
                                        <p:tgtEl>
                                          <p:spTgt spid="75"/>
                                        </p:tgtEl>
                                        <p:attrNameLst>
                                          <p:attrName>style.visibility</p:attrName>
                                        </p:attrNameLst>
                                      </p:cBhvr>
                                      <p:to>
                                        <p:strVal val="visible"/>
                                      </p:to>
                                    </p:set>
                                    <p:anim calcmode="lin" valueType="num">
                                      <p:cBhvr additive="base">
                                        <p:cTn id="365" dur="500" fill="hold"/>
                                        <p:tgtEl>
                                          <p:spTgt spid="75"/>
                                        </p:tgtEl>
                                        <p:attrNameLst>
                                          <p:attrName>ppt_x</p:attrName>
                                        </p:attrNameLst>
                                      </p:cBhvr>
                                      <p:tavLst>
                                        <p:tav tm="0">
                                          <p:val>
                                            <p:strVal val="#ppt_x"/>
                                          </p:val>
                                        </p:tav>
                                        <p:tav tm="100000">
                                          <p:val>
                                            <p:strVal val="#ppt_x"/>
                                          </p:val>
                                        </p:tav>
                                      </p:tavLst>
                                    </p:anim>
                                    <p:anim calcmode="lin" valueType="num">
                                      <p:cBhvr additive="base">
                                        <p:cTn id="36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76"/>
                                        </p:tgtEl>
                                        <p:attrNameLst>
                                          <p:attrName>style.visibility</p:attrName>
                                        </p:attrNameLst>
                                      </p:cBhvr>
                                      <p:to>
                                        <p:strVal val="visible"/>
                                      </p:to>
                                    </p:set>
                                    <p:anim calcmode="lin" valueType="num">
                                      <p:cBhvr additive="base">
                                        <p:cTn id="371" dur="500" fill="hold"/>
                                        <p:tgtEl>
                                          <p:spTgt spid="76"/>
                                        </p:tgtEl>
                                        <p:attrNameLst>
                                          <p:attrName>ppt_x</p:attrName>
                                        </p:attrNameLst>
                                      </p:cBhvr>
                                      <p:tavLst>
                                        <p:tav tm="0">
                                          <p:val>
                                            <p:strVal val="#ppt_x"/>
                                          </p:val>
                                        </p:tav>
                                        <p:tav tm="100000">
                                          <p:val>
                                            <p:strVal val="#ppt_x"/>
                                          </p:val>
                                        </p:tav>
                                      </p:tavLst>
                                    </p:anim>
                                    <p:anim calcmode="lin" valueType="num">
                                      <p:cBhvr additive="base">
                                        <p:cTn id="37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77"/>
                                        </p:tgtEl>
                                        <p:attrNameLst>
                                          <p:attrName>style.visibility</p:attrName>
                                        </p:attrNameLst>
                                      </p:cBhvr>
                                      <p:to>
                                        <p:strVal val="visible"/>
                                      </p:to>
                                    </p:set>
                                    <p:anim calcmode="lin" valueType="num">
                                      <p:cBhvr additive="base">
                                        <p:cTn id="377" dur="500" fill="hold"/>
                                        <p:tgtEl>
                                          <p:spTgt spid="77"/>
                                        </p:tgtEl>
                                        <p:attrNameLst>
                                          <p:attrName>ppt_x</p:attrName>
                                        </p:attrNameLst>
                                      </p:cBhvr>
                                      <p:tavLst>
                                        <p:tav tm="0">
                                          <p:val>
                                            <p:strVal val="#ppt_x"/>
                                          </p:val>
                                        </p:tav>
                                        <p:tav tm="100000">
                                          <p:val>
                                            <p:strVal val="#ppt_x"/>
                                          </p:val>
                                        </p:tav>
                                      </p:tavLst>
                                    </p:anim>
                                    <p:anim calcmode="lin" valueType="num">
                                      <p:cBhvr additive="base">
                                        <p:cTn id="37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2" presetClass="entr" presetSubtype="4" fill="hold" grpId="0" nodeType="clickEffect">
                                  <p:stCondLst>
                                    <p:cond delay="0"/>
                                  </p:stCondLst>
                                  <p:childTnLst>
                                    <p:set>
                                      <p:cBhvr>
                                        <p:cTn id="382" dur="1" fill="hold">
                                          <p:stCondLst>
                                            <p:cond delay="0"/>
                                          </p:stCondLst>
                                        </p:cTn>
                                        <p:tgtEl>
                                          <p:spTgt spid="78"/>
                                        </p:tgtEl>
                                        <p:attrNameLst>
                                          <p:attrName>style.visibility</p:attrName>
                                        </p:attrNameLst>
                                      </p:cBhvr>
                                      <p:to>
                                        <p:strVal val="visible"/>
                                      </p:to>
                                    </p:set>
                                    <p:anim calcmode="lin" valueType="num">
                                      <p:cBhvr additive="base">
                                        <p:cTn id="383" dur="500" fill="hold"/>
                                        <p:tgtEl>
                                          <p:spTgt spid="78"/>
                                        </p:tgtEl>
                                        <p:attrNameLst>
                                          <p:attrName>ppt_x</p:attrName>
                                        </p:attrNameLst>
                                      </p:cBhvr>
                                      <p:tavLst>
                                        <p:tav tm="0">
                                          <p:val>
                                            <p:strVal val="#ppt_x"/>
                                          </p:val>
                                        </p:tav>
                                        <p:tav tm="100000">
                                          <p:val>
                                            <p:strVal val="#ppt_x"/>
                                          </p:val>
                                        </p:tav>
                                      </p:tavLst>
                                    </p:anim>
                                    <p:anim calcmode="lin" valueType="num">
                                      <p:cBhvr additive="base">
                                        <p:cTn id="38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grpId="0" nodeType="clickEffect">
                                  <p:stCondLst>
                                    <p:cond delay="0"/>
                                  </p:stCondLst>
                                  <p:childTnLst>
                                    <p:set>
                                      <p:cBhvr>
                                        <p:cTn id="388" dur="1" fill="hold">
                                          <p:stCondLst>
                                            <p:cond delay="0"/>
                                          </p:stCondLst>
                                        </p:cTn>
                                        <p:tgtEl>
                                          <p:spTgt spid="79"/>
                                        </p:tgtEl>
                                        <p:attrNameLst>
                                          <p:attrName>style.visibility</p:attrName>
                                        </p:attrNameLst>
                                      </p:cBhvr>
                                      <p:to>
                                        <p:strVal val="visible"/>
                                      </p:to>
                                    </p:set>
                                    <p:anim calcmode="lin" valueType="num">
                                      <p:cBhvr additive="base">
                                        <p:cTn id="389" dur="500" fill="hold"/>
                                        <p:tgtEl>
                                          <p:spTgt spid="79"/>
                                        </p:tgtEl>
                                        <p:attrNameLst>
                                          <p:attrName>ppt_x</p:attrName>
                                        </p:attrNameLst>
                                      </p:cBhvr>
                                      <p:tavLst>
                                        <p:tav tm="0">
                                          <p:val>
                                            <p:strVal val="#ppt_x"/>
                                          </p:val>
                                        </p:tav>
                                        <p:tav tm="100000">
                                          <p:val>
                                            <p:strVal val="#ppt_x"/>
                                          </p:val>
                                        </p:tav>
                                      </p:tavLst>
                                    </p:anim>
                                    <p:anim calcmode="lin" valueType="num">
                                      <p:cBhvr additive="base">
                                        <p:cTn id="39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80"/>
                                        </p:tgtEl>
                                        <p:attrNameLst>
                                          <p:attrName>style.visibility</p:attrName>
                                        </p:attrNameLst>
                                      </p:cBhvr>
                                      <p:to>
                                        <p:strVal val="visible"/>
                                      </p:to>
                                    </p:set>
                                    <p:anim calcmode="lin" valueType="num">
                                      <p:cBhvr additive="base">
                                        <p:cTn id="395" dur="500" fill="hold"/>
                                        <p:tgtEl>
                                          <p:spTgt spid="80"/>
                                        </p:tgtEl>
                                        <p:attrNameLst>
                                          <p:attrName>ppt_x</p:attrName>
                                        </p:attrNameLst>
                                      </p:cBhvr>
                                      <p:tavLst>
                                        <p:tav tm="0">
                                          <p:val>
                                            <p:strVal val="#ppt_x"/>
                                          </p:val>
                                        </p:tav>
                                        <p:tav tm="100000">
                                          <p:val>
                                            <p:strVal val="#ppt_x"/>
                                          </p:val>
                                        </p:tav>
                                      </p:tavLst>
                                    </p:anim>
                                    <p:anim calcmode="lin" valueType="num">
                                      <p:cBhvr additive="base">
                                        <p:cTn id="39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81"/>
                                        </p:tgtEl>
                                        <p:attrNameLst>
                                          <p:attrName>style.visibility</p:attrName>
                                        </p:attrNameLst>
                                      </p:cBhvr>
                                      <p:to>
                                        <p:strVal val="visible"/>
                                      </p:to>
                                    </p:set>
                                    <p:anim calcmode="lin" valueType="num">
                                      <p:cBhvr additive="base">
                                        <p:cTn id="401" dur="500" fill="hold"/>
                                        <p:tgtEl>
                                          <p:spTgt spid="81"/>
                                        </p:tgtEl>
                                        <p:attrNameLst>
                                          <p:attrName>ppt_x</p:attrName>
                                        </p:attrNameLst>
                                      </p:cBhvr>
                                      <p:tavLst>
                                        <p:tav tm="0">
                                          <p:val>
                                            <p:strVal val="#ppt_x"/>
                                          </p:val>
                                        </p:tav>
                                        <p:tav tm="100000">
                                          <p:val>
                                            <p:strVal val="#ppt_x"/>
                                          </p:val>
                                        </p:tav>
                                      </p:tavLst>
                                    </p:anim>
                                    <p:anim calcmode="lin" valueType="num">
                                      <p:cBhvr additive="base">
                                        <p:cTn id="40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 presetClass="entr" presetSubtype="4" fill="hold" grpId="0" nodeType="clickEffect">
                                  <p:stCondLst>
                                    <p:cond delay="0"/>
                                  </p:stCondLst>
                                  <p:childTnLst>
                                    <p:set>
                                      <p:cBhvr>
                                        <p:cTn id="406" dur="1" fill="hold">
                                          <p:stCondLst>
                                            <p:cond delay="0"/>
                                          </p:stCondLst>
                                        </p:cTn>
                                        <p:tgtEl>
                                          <p:spTgt spid="82"/>
                                        </p:tgtEl>
                                        <p:attrNameLst>
                                          <p:attrName>style.visibility</p:attrName>
                                        </p:attrNameLst>
                                      </p:cBhvr>
                                      <p:to>
                                        <p:strVal val="visible"/>
                                      </p:to>
                                    </p:set>
                                    <p:anim calcmode="lin" valueType="num">
                                      <p:cBhvr additive="base">
                                        <p:cTn id="407" dur="500" fill="hold"/>
                                        <p:tgtEl>
                                          <p:spTgt spid="82"/>
                                        </p:tgtEl>
                                        <p:attrNameLst>
                                          <p:attrName>ppt_x</p:attrName>
                                        </p:attrNameLst>
                                      </p:cBhvr>
                                      <p:tavLst>
                                        <p:tav tm="0">
                                          <p:val>
                                            <p:strVal val="#ppt_x"/>
                                          </p:val>
                                        </p:tav>
                                        <p:tav tm="100000">
                                          <p:val>
                                            <p:strVal val="#ppt_x"/>
                                          </p:val>
                                        </p:tav>
                                      </p:tavLst>
                                    </p:anim>
                                    <p:anim calcmode="lin" valueType="num">
                                      <p:cBhvr additive="base">
                                        <p:cTn id="40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09" fill="hold">
                      <p:stCondLst>
                        <p:cond delay="indefinite"/>
                      </p:stCondLst>
                      <p:childTnLst>
                        <p:par>
                          <p:cTn id="410" fill="hold">
                            <p:stCondLst>
                              <p:cond delay="0"/>
                            </p:stCondLst>
                            <p:childTnLst>
                              <p:par>
                                <p:cTn id="411" presetID="2" presetClass="entr" presetSubtype="4" fill="hold" grpId="0" nodeType="clickEffect">
                                  <p:stCondLst>
                                    <p:cond delay="0"/>
                                  </p:stCondLst>
                                  <p:childTnLst>
                                    <p:set>
                                      <p:cBhvr>
                                        <p:cTn id="412" dur="1" fill="hold">
                                          <p:stCondLst>
                                            <p:cond delay="0"/>
                                          </p:stCondLst>
                                        </p:cTn>
                                        <p:tgtEl>
                                          <p:spTgt spid="83"/>
                                        </p:tgtEl>
                                        <p:attrNameLst>
                                          <p:attrName>style.visibility</p:attrName>
                                        </p:attrNameLst>
                                      </p:cBhvr>
                                      <p:to>
                                        <p:strVal val="visible"/>
                                      </p:to>
                                    </p:set>
                                    <p:anim calcmode="lin" valueType="num">
                                      <p:cBhvr additive="base">
                                        <p:cTn id="413" dur="500" fill="hold"/>
                                        <p:tgtEl>
                                          <p:spTgt spid="83"/>
                                        </p:tgtEl>
                                        <p:attrNameLst>
                                          <p:attrName>ppt_x</p:attrName>
                                        </p:attrNameLst>
                                      </p:cBhvr>
                                      <p:tavLst>
                                        <p:tav tm="0">
                                          <p:val>
                                            <p:strVal val="#ppt_x"/>
                                          </p:val>
                                        </p:tav>
                                        <p:tav tm="100000">
                                          <p:val>
                                            <p:strVal val="#ppt_x"/>
                                          </p:val>
                                        </p:tav>
                                      </p:tavLst>
                                    </p:anim>
                                    <p:anim calcmode="lin" valueType="num">
                                      <p:cBhvr additive="base">
                                        <p:cTn id="4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15" fill="hold">
                      <p:stCondLst>
                        <p:cond delay="indefinite"/>
                      </p:stCondLst>
                      <p:childTnLst>
                        <p:par>
                          <p:cTn id="416" fill="hold">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84"/>
                                        </p:tgtEl>
                                        <p:attrNameLst>
                                          <p:attrName>style.visibility</p:attrName>
                                        </p:attrNameLst>
                                      </p:cBhvr>
                                      <p:to>
                                        <p:strVal val="visible"/>
                                      </p:to>
                                    </p:set>
                                    <p:anim calcmode="lin" valueType="num">
                                      <p:cBhvr additive="base">
                                        <p:cTn id="419" dur="500" fill="hold"/>
                                        <p:tgtEl>
                                          <p:spTgt spid="84"/>
                                        </p:tgtEl>
                                        <p:attrNameLst>
                                          <p:attrName>ppt_x</p:attrName>
                                        </p:attrNameLst>
                                      </p:cBhvr>
                                      <p:tavLst>
                                        <p:tav tm="0">
                                          <p:val>
                                            <p:strVal val="#ppt_x"/>
                                          </p:val>
                                        </p:tav>
                                        <p:tav tm="100000">
                                          <p:val>
                                            <p:strVal val="#ppt_x"/>
                                          </p:val>
                                        </p:tav>
                                      </p:tavLst>
                                    </p:anim>
                                    <p:anim calcmode="lin" valueType="num">
                                      <p:cBhvr additive="base">
                                        <p:cTn id="42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21" fill="hold">
                      <p:stCondLst>
                        <p:cond delay="indefinite"/>
                      </p:stCondLst>
                      <p:childTnLst>
                        <p:par>
                          <p:cTn id="422" fill="hold">
                            <p:stCondLst>
                              <p:cond delay="0"/>
                            </p:stCondLst>
                            <p:childTnLst>
                              <p:par>
                                <p:cTn id="423" presetID="2" presetClass="entr" presetSubtype="4" fill="hold" grpId="0" nodeType="clickEffect">
                                  <p:stCondLst>
                                    <p:cond delay="0"/>
                                  </p:stCondLst>
                                  <p:childTnLst>
                                    <p:set>
                                      <p:cBhvr>
                                        <p:cTn id="424" dur="1" fill="hold">
                                          <p:stCondLst>
                                            <p:cond delay="0"/>
                                          </p:stCondLst>
                                        </p:cTn>
                                        <p:tgtEl>
                                          <p:spTgt spid="85"/>
                                        </p:tgtEl>
                                        <p:attrNameLst>
                                          <p:attrName>style.visibility</p:attrName>
                                        </p:attrNameLst>
                                      </p:cBhvr>
                                      <p:to>
                                        <p:strVal val="visible"/>
                                      </p:to>
                                    </p:set>
                                    <p:anim calcmode="lin" valueType="num">
                                      <p:cBhvr additive="base">
                                        <p:cTn id="425" dur="500" fill="hold"/>
                                        <p:tgtEl>
                                          <p:spTgt spid="85"/>
                                        </p:tgtEl>
                                        <p:attrNameLst>
                                          <p:attrName>ppt_x</p:attrName>
                                        </p:attrNameLst>
                                      </p:cBhvr>
                                      <p:tavLst>
                                        <p:tav tm="0">
                                          <p:val>
                                            <p:strVal val="#ppt_x"/>
                                          </p:val>
                                        </p:tav>
                                        <p:tav tm="100000">
                                          <p:val>
                                            <p:strVal val="#ppt_x"/>
                                          </p:val>
                                        </p:tav>
                                      </p:tavLst>
                                    </p:anim>
                                    <p:anim calcmode="lin" valueType="num">
                                      <p:cBhvr additive="base">
                                        <p:cTn id="42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27" fill="hold">
                      <p:stCondLst>
                        <p:cond delay="indefinite"/>
                      </p:stCondLst>
                      <p:childTnLst>
                        <p:par>
                          <p:cTn id="428" fill="hold">
                            <p:stCondLst>
                              <p:cond delay="0"/>
                            </p:stCondLst>
                            <p:childTnLst>
                              <p:par>
                                <p:cTn id="429" presetID="2" presetClass="entr" presetSubtype="4" fill="hold" grpId="0" nodeType="clickEffect">
                                  <p:stCondLst>
                                    <p:cond delay="0"/>
                                  </p:stCondLst>
                                  <p:childTnLst>
                                    <p:set>
                                      <p:cBhvr>
                                        <p:cTn id="430" dur="1" fill="hold">
                                          <p:stCondLst>
                                            <p:cond delay="0"/>
                                          </p:stCondLst>
                                        </p:cTn>
                                        <p:tgtEl>
                                          <p:spTgt spid="86"/>
                                        </p:tgtEl>
                                        <p:attrNameLst>
                                          <p:attrName>style.visibility</p:attrName>
                                        </p:attrNameLst>
                                      </p:cBhvr>
                                      <p:to>
                                        <p:strVal val="visible"/>
                                      </p:to>
                                    </p:set>
                                    <p:anim calcmode="lin" valueType="num">
                                      <p:cBhvr additive="base">
                                        <p:cTn id="431" dur="500" fill="hold"/>
                                        <p:tgtEl>
                                          <p:spTgt spid="86"/>
                                        </p:tgtEl>
                                        <p:attrNameLst>
                                          <p:attrName>ppt_x</p:attrName>
                                        </p:attrNameLst>
                                      </p:cBhvr>
                                      <p:tavLst>
                                        <p:tav tm="0">
                                          <p:val>
                                            <p:strVal val="#ppt_x"/>
                                          </p:val>
                                        </p:tav>
                                        <p:tav tm="100000">
                                          <p:val>
                                            <p:strVal val="#ppt_x"/>
                                          </p:val>
                                        </p:tav>
                                      </p:tavLst>
                                    </p:anim>
                                    <p:anim calcmode="lin" valueType="num">
                                      <p:cBhvr additive="base">
                                        <p:cTn id="43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3" fill="hold">
                      <p:stCondLst>
                        <p:cond delay="indefinite"/>
                      </p:stCondLst>
                      <p:childTnLst>
                        <p:par>
                          <p:cTn id="434" fill="hold">
                            <p:stCondLst>
                              <p:cond delay="0"/>
                            </p:stCondLst>
                            <p:childTnLst>
                              <p:par>
                                <p:cTn id="435" presetID="2" presetClass="entr" presetSubtype="4" fill="hold" grpId="0" nodeType="clickEffect">
                                  <p:stCondLst>
                                    <p:cond delay="0"/>
                                  </p:stCondLst>
                                  <p:childTnLst>
                                    <p:set>
                                      <p:cBhvr>
                                        <p:cTn id="436" dur="1" fill="hold">
                                          <p:stCondLst>
                                            <p:cond delay="0"/>
                                          </p:stCondLst>
                                        </p:cTn>
                                        <p:tgtEl>
                                          <p:spTgt spid="87"/>
                                        </p:tgtEl>
                                        <p:attrNameLst>
                                          <p:attrName>style.visibility</p:attrName>
                                        </p:attrNameLst>
                                      </p:cBhvr>
                                      <p:to>
                                        <p:strVal val="visible"/>
                                      </p:to>
                                    </p:set>
                                    <p:anim calcmode="lin" valueType="num">
                                      <p:cBhvr additive="base">
                                        <p:cTn id="437" dur="500" fill="hold"/>
                                        <p:tgtEl>
                                          <p:spTgt spid="87"/>
                                        </p:tgtEl>
                                        <p:attrNameLst>
                                          <p:attrName>ppt_x</p:attrName>
                                        </p:attrNameLst>
                                      </p:cBhvr>
                                      <p:tavLst>
                                        <p:tav tm="0">
                                          <p:val>
                                            <p:strVal val="#ppt_x"/>
                                          </p:val>
                                        </p:tav>
                                        <p:tav tm="100000">
                                          <p:val>
                                            <p:strVal val="#ppt_x"/>
                                          </p:val>
                                        </p:tav>
                                      </p:tavLst>
                                    </p:anim>
                                    <p:anim calcmode="lin" valueType="num">
                                      <p:cBhvr additive="base">
                                        <p:cTn id="4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9" fill="hold">
                      <p:stCondLst>
                        <p:cond delay="indefinite"/>
                      </p:stCondLst>
                      <p:childTnLst>
                        <p:par>
                          <p:cTn id="440" fill="hold">
                            <p:stCondLst>
                              <p:cond delay="0"/>
                            </p:stCondLst>
                            <p:childTnLst>
                              <p:par>
                                <p:cTn id="441" presetID="2" presetClass="entr" presetSubtype="4" fill="hold" grpId="0" nodeType="clickEffect">
                                  <p:stCondLst>
                                    <p:cond delay="0"/>
                                  </p:stCondLst>
                                  <p:childTnLst>
                                    <p:set>
                                      <p:cBhvr>
                                        <p:cTn id="442" dur="1" fill="hold">
                                          <p:stCondLst>
                                            <p:cond delay="0"/>
                                          </p:stCondLst>
                                        </p:cTn>
                                        <p:tgtEl>
                                          <p:spTgt spid="88"/>
                                        </p:tgtEl>
                                        <p:attrNameLst>
                                          <p:attrName>style.visibility</p:attrName>
                                        </p:attrNameLst>
                                      </p:cBhvr>
                                      <p:to>
                                        <p:strVal val="visible"/>
                                      </p:to>
                                    </p:set>
                                    <p:anim calcmode="lin" valueType="num">
                                      <p:cBhvr additive="base">
                                        <p:cTn id="443" dur="500" fill="hold"/>
                                        <p:tgtEl>
                                          <p:spTgt spid="88"/>
                                        </p:tgtEl>
                                        <p:attrNameLst>
                                          <p:attrName>ppt_x</p:attrName>
                                        </p:attrNameLst>
                                      </p:cBhvr>
                                      <p:tavLst>
                                        <p:tav tm="0">
                                          <p:val>
                                            <p:strVal val="#ppt_x"/>
                                          </p:val>
                                        </p:tav>
                                        <p:tav tm="100000">
                                          <p:val>
                                            <p:strVal val="#ppt_x"/>
                                          </p:val>
                                        </p:tav>
                                      </p:tavLst>
                                    </p:anim>
                                    <p:anim calcmode="lin" valueType="num">
                                      <p:cBhvr additive="base">
                                        <p:cTn id="4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45" fill="hold">
                      <p:stCondLst>
                        <p:cond delay="indefinite"/>
                      </p:stCondLst>
                      <p:childTnLst>
                        <p:par>
                          <p:cTn id="446" fill="hold">
                            <p:stCondLst>
                              <p:cond delay="0"/>
                            </p:stCondLst>
                            <p:childTnLst>
                              <p:par>
                                <p:cTn id="447" presetID="2" presetClass="entr" presetSubtype="4" fill="hold" grpId="0" nodeType="clickEffect">
                                  <p:stCondLst>
                                    <p:cond delay="0"/>
                                  </p:stCondLst>
                                  <p:childTnLst>
                                    <p:set>
                                      <p:cBhvr>
                                        <p:cTn id="448" dur="1" fill="hold">
                                          <p:stCondLst>
                                            <p:cond delay="0"/>
                                          </p:stCondLst>
                                        </p:cTn>
                                        <p:tgtEl>
                                          <p:spTgt spid="89"/>
                                        </p:tgtEl>
                                        <p:attrNameLst>
                                          <p:attrName>style.visibility</p:attrName>
                                        </p:attrNameLst>
                                      </p:cBhvr>
                                      <p:to>
                                        <p:strVal val="visible"/>
                                      </p:to>
                                    </p:set>
                                    <p:anim calcmode="lin" valueType="num">
                                      <p:cBhvr additive="base">
                                        <p:cTn id="449" dur="500" fill="hold"/>
                                        <p:tgtEl>
                                          <p:spTgt spid="89"/>
                                        </p:tgtEl>
                                        <p:attrNameLst>
                                          <p:attrName>ppt_x</p:attrName>
                                        </p:attrNameLst>
                                      </p:cBhvr>
                                      <p:tavLst>
                                        <p:tav tm="0">
                                          <p:val>
                                            <p:strVal val="#ppt_x"/>
                                          </p:val>
                                        </p:tav>
                                        <p:tav tm="100000">
                                          <p:val>
                                            <p:strVal val="#ppt_x"/>
                                          </p:val>
                                        </p:tav>
                                      </p:tavLst>
                                    </p:anim>
                                    <p:anim calcmode="lin" valueType="num">
                                      <p:cBhvr additive="base">
                                        <p:cTn id="4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1" fill="hold">
                      <p:stCondLst>
                        <p:cond delay="indefinite"/>
                      </p:stCondLst>
                      <p:childTnLst>
                        <p:par>
                          <p:cTn id="452" fill="hold">
                            <p:stCondLst>
                              <p:cond delay="0"/>
                            </p:stCondLst>
                            <p:childTnLst>
                              <p:par>
                                <p:cTn id="453" presetID="2" presetClass="entr" presetSubtype="4" fill="hold" grpId="0" nodeType="clickEffect">
                                  <p:stCondLst>
                                    <p:cond delay="0"/>
                                  </p:stCondLst>
                                  <p:childTnLst>
                                    <p:set>
                                      <p:cBhvr>
                                        <p:cTn id="454" dur="1" fill="hold">
                                          <p:stCondLst>
                                            <p:cond delay="0"/>
                                          </p:stCondLst>
                                        </p:cTn>
                                        <p:tgtEl>
                                          <p:spTgt spid="90"/>
                                        </p:tgtEl>
                                        <p:attrNameLst>
                                          <p:attrName>style.visibility</p:attrName>
                                        </p:attrNameLst>
                                      </p:cBhvr>
                                      <p:to>
                                        <p:strVal val="visible"/>
                                      </p:to>
                                    </p:set>
                                    <p:anim calcmode="lin" valueType="num">
                                      <p:cBhvr additive="base">
                                        <p:cTn id="455" dur="500" fill="hold"/>
                                        <p:tgtEl>
                                          <p:spTgt spid="90"/>
                                        </p:tgtEl>
                                        <p:attrNameLst>
                                          <p:attrName>ppt_x</p:attrName>
                                        </p:attrNameLst>
                                      </p:cBhvr>
                                      <p:tavLst>
                                        <p:tav tm="0">
                                          <p:val>
                                            <p:strVal val="#ppt_x"/>
                                          </p:val>
                                        </p:tav>
                                        <p:tav tm="100000">
                                          <p:val>
                                            <p:strVal val="#ppt_x"/>
                                          </p:val>
                                        </p:tav>
                                      </p:tavLst>
                                    </p:anim>
                                    <p:anim calcmode="lin" valueType="num">
                                      <p:cBhvr additive="base">
                                        <p:cTn id="4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57" fill="hold">
                      <p:stCondLst>
                        <p:cond delay="indefinite"/>
                      </p:stCondLst>
                      <p:childTnLst>
                        <p:par>
                          <p:cTn id="458" fill="hold">
                            <p:stCondLst>
                              <p:cond delay="0"/>
                            </p:stCondLst>
                            <p:childTnLst>
                              <p:par>
                                <p:cTn id="459" presetID="2" presetClass="entr" presetSubtype="4" fill="hold" grpId="0" nodeType="clickEffect">
                                  <p:stCondLst>
                                    <p:cond delay="0"/>
                                  </p:stCondLst>
                                  <p:childTnLst>
                                    <p:set>
                                      <p:cBhvr>
                                        <p:cTn id="460" dur="1" fill="hold">
                                          <p:stCondLst>
                                            <p:cond delay="0"/>
                                          </p:stCondLst>
                                        </p:cTn>
                                        <p:tgtEl>
                                          <p:spTgt spid="91"/>
                                        </p:tgtEl>
                                        <p:attrNameLst>
                                          <p:attrName>style.visibility</p:attrName>
                                        </p:attrNameLst>
                                      </p:cBhvr>
                                      <p:to>
                                        <p:strVal val="visible"/>
                                      </p:to>
                                    </p:set>
                                    <p:anim calcmode="lin" valueType="num">
                                      <p:cBhvr additive="base">
                                        <p:cTn id="461" dur="500" fill="hold"/>
                                        <p:tgtEl>
                                          <p:spTgt spid="91"/>
                                        </p:tgtEl>
                                        <p:attrNameLst>
                                          <p:attrName>ppt_x</p:attrName>
                                        </p:attrNameLst>
                                      </p:cBhvr>
                                      <p:tavLst>
                                        <p:tav tm="0">
                                          <p:val>
                                            <p:strVal val="#ppt_x"/>
                                          </p:val>
                                        </p:tav>
                                        <p:tav tm="100000">
                                          <p:val>
                                            <p:strVal val="#ppt_x"/>
                                          </p:val>
                                        </p:tav>
                                      </p:tavLst>
                                    </p:anim>
                                    <p:anim calcmode="lin" valueType="num">
                                      <p:cBhvr additive="base">
                                        <p:cTn id="4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3" fill="hold">
                      <p:stCondLst>
                        <p:cond delay="indefinite"/>
                      </p:stCondLst>
                      <p:childTnLst>
                        <p:par>
                          <p:cTn id="464" fill="hold">
                            <p:stCondLst>
                              <p:cond delay="0"/>
                            </p:stCondLst>
                            <p:childTnLst>
                              <p:par>
                                <p:cTn id="465" presetID="2" presetClass="entr" presetSubtype="4" fill="hold" grpId="0" nodeType="clickEffect">
                                  <p:stCondLst>
                                    <p:cond delay="0"/>
                                  </p:stCondLst>
                                  <p:childTnLst>
                                    <p:set>
                                      <p:cBhvr>
                                        <p:cTn id="466" dur="1" fill="hold">
                                          <p:stCondLst>
                                            <p:cond delay="0"/>
                                          </p:stCondLst>
                                        </p:cTn>
                                        <p:tgtEl>
                                          <p:spTgt spid="92"/>
                                        </p:tgtEl>
                                        <p:attrNameLst>
                                          <p:attrName>style.visibility</p:attrName>
                                        </p:attrNameLst>
                                      </p:cBhvr>
                                      <p:to>
                                        <p:strVal val="visible"/>
                                      </p:to>
                                    </p:set>
                                    <p:anim calcmode="lin" valueType="num">
                                      <p:cBhvr additive="base">
                                        <p:cTn id="467" dur="500" fill="hold"/>
                                        <p:tgtEl>
                                          <p:spTgt spid="92"/>
                                        </p:tgtEl>
                                        <p:attrNameLst>
                                          <p:attrName>ppt_x</p:attrName>
                                        </p:attrNameLst>
                                      </p:cBhvr>
                                      <p:tavLst>
                                        <p:tav tm="0">
                                          <p:val>
                                            <p:strVal val="#ppt_x"/>
                                          </p:val>
                                        </p:tav>
                                        <p:tav tm="100000">
                                          <p:val>
                                            <p:strVal val="#ppt_x"/>
                                          </p:val>
                                        </p:tav>
                                      </p:tavLst>
                                    </p:anim>
                                    <p:anim calcmode="lin" valueType="num">
                                      <p:cBhvr additive="base">
                                        <p:cTn id="4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469" fill="hold">
                      <p:stCondLst>
                        <p:cond delay="indefinite"/>
                      </p:stCondLst>
                      <p:childTnLst>
                        <p:par>
                          <p:cTn id="470" fill="hold">
                            <p:stCondLst>
                              <p:cond delay="0"/>
                            </p:stCondLst>
                            <p:childTnLst>
                              <p:par>
                                <p:cTn id="471" presetID="2" presetClass="entr" presetSubtype="4" fill="hold" grpId="0" nodeType="clickEffect">
                                  <p:stCondLst>
                                    <p:cond delay="0"/>
                                  </p:stCondLst>
                                  <p:childTnLst>
                                    <p:set>
                                      <p:cBhvr>
                                        <p:cTn id="472" dur="1" fill="hold">
                                          <p:stCondLst>
                                            <p:cond delay="0"/>
                                          </p:stCondLst>
                                        </p:cTn>
                                        <p:tgtEl>
                                          <p:spTgt spid="93"/>
                                        </p:tgtEl>
                                        <p:attrNameLst>
                                          <p:attrName>style.visibility</p:attrName>
                                        </p:attrNameLst>
                                      </p:cBhvr>
                                      <p:to>
                                        <p:strVal val="visible"/>
                                      </p:to>
                                    </p:set>
                                    <p:anim calcmode="lin" valueType="num">
                                      <p:cBhvr additive="base">
                                        <p:cTn id="473" dur="500" fill="hold"/>
                                        <p:tgtEl>
                                          <p:spTgt spid="93"/>
                                        </p:tgtEl>
                                        <p:attrNameLst>
                                          <p:attrName>ppt_x</p:attrName>
                                        </p:attrNameLst>
                                      </p:cBhvr>
                                      <p:tavLst>
                                        <p:tav tm="0">
                                          <p:val>
                                            <p:strVal val="#ppt_x"/>
                                          </p:val>
                                        </p:tav>
                                        <p:tav tm="100000">
                                          <p:val>
                                            <p:strVal val="#ppt_x"/>
                                          </p:val>
                                        </p:tav>
                                      </p:tavLst>
                                    </p:anim>
                                    <p:anim calcmode="lin" valueType="num">
                                      <p:cBhvr additive="base">
                                        <p:cTn id="47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2" presetClass="entr" presetSubtype="4" fill="hold" grpId="0" nodeType="clickEffect">
                                  <p:stCondLst>
                                    <p:cond delay="0"/>
                                  </p:stCondLst>
                                  <p:childTnLst>
                                    <p:set>
                                      <p:cBhvr>
                                        <p:cTn id="478" dur="1" fill="hold">
                                          <p:stCondLst>
                                            <p:cond delay="0"/>
                                          </p:stCondLst>
                                        </p:cTn>
                                        <p:tgtEl>
                                          <p:spTgt spid="94"/>
                                        </p:tgtEl>
                                        <p:attrNameLst>
                                          <p:attrName>style.visibility</p:attrName>
                                        </p:attrNameLst>
                                      </p:cBhvr>
                                      <p:to>
                                        <p:strVal val="visible"/>
                                      </p:to>
                                    </p:set>
                                    <p:anim calcmode="lin" valueType="num">
                                      <p:cBhvr additive="base">
                                        <p:cTn id="479" dur="500" fill="hold"/>
                                        <p:tgtEl>
                                          <p:spTgt spid="94"/>
                                        </p:tgtEl>
                                        <p:attrNameLst>
                                          <p:attrName>ppt_x</p:attrName>
                                        </p:attrNameLst>
                                      </p:cBhvr>
                                      <p:tavLst>
                                        <p:tav tm="0">
                                          <p:val>
                                            <p:strVal val="#ppt_x"/>
                                          </p:val>
                                        </p:tav>
                                        <p:tav tm="100000">
                                          <p:val>
                                            <p:strVal val="#ppt_x"/>
                                          </p:val>
                                        </p:tav>
                                      </p:tavLst>
                                    </p:anim>
                                    <p:anim calcmode="lin" valueType="num">
                                      <p:cBhvr additive="base">
                                        <p:cTn id="4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81" fill="hold">
                      <p:stCondLst>
                        <p:cond delay="indefinite"/>
                      </p:stCondLst>
                      <p:childTnLst>
                        <p:par>
                          <p:cTn id="482" fill="hold">
                            <p:stCondLst>
                              <p:cond delay="0"/>
                            </p:stCondLst>
                            <p:childTnLst>
                              <p:par>
                                <p:cTn id="483" presetID="2" presetClass="entr" presetSubtype="4" fill="hold" grpId="0" nodeType="clickEffect">
                                  <p:stCondLst>
                                    <p:cond delay="0"/>
                                  </p:stCondLst>
                                  <p:childTnLst>
                                    <p:set>
                                      <p:cBhvr>
                                        <p:cTn id="484" dur="1" fill="hold">
                                          <p:stCondLst>
                                            <p:cond delay="0"/>
                                          </p:stCondLst>
                                        </p:cTn>
                                        <p:tgtEl>
                                          <p:spTgt spid="96"/>
                                        </p:tgtEl>
                                        <p:attrNameLst>
                                          <p:attrName>style.visibility</p:attrName>
                                        </p:attrNameLst>
                                      </p:cBhvr>
                                      <p:to>
                                        <p:strVal val="visible"/>
                                      </p:to>
                                    </p:set>
                                    <p:anim calcmode="lin" valueType="num">
                                      <p:cBhvr additive="base">
                                        <p:cTn id="485" dur="500" fill="hold"/>
                                        <p:tgtEl>
                                          <p:spTgt spid="96"/>
                                        </p:tgtEl>
                                        <p:attrNameLst>
                                          <p:attrName>ppt_x</p:attrName>
                                        </p:attrNameLst>
                                      </p:cBhvr>
                                      <p:tavLst>
                                        <p:tav tm="0">
                                          <p:val>
                                            <p:strVal val="#ppt_x"/>
                                          </p:val>
                                        </p:tav>
                                        <p:tav tm="100000">
                                          <p:val>
                                            <p:strVal val="#ppt_x"/>
                                          </p:val>
                                        </p:tav>
                                      </p:tavLst>
                                    </p:anim>
                                    <p:anim calcmode="lin" valueType="num">
                                      <p:cBhvr additive="base">
                                        <p:cTn id="48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87" fill="hold">
                      <p:stCondLst>
                        <p:cond delay="indefinite"/>
                      </p:stCondLst>
                      <p:childTnLst>
                        <p:par>
                          <p:cTn id="488" fill="hold">
                            <p:stCondLst>
                              <p:cond delay="0"/>
                            </p:stCondLst>
                            <p:childTnLst>
                              <p:par>
                                <p:cTn id="489" presetID="2" presetClass="entr" presetSubtype="4" fill="hold" grpId="0" nodeType="clickEffect">
                                  <p:stCondLst>
                                    <p:cond delay="0"/>
                                  </p:stCondLst>
                                  <p:childTnLst>
                                    <p:set>
                                      <p:cBhvr>
                                        <p:cTn id="490" dur="1" fill="hold">
                                          <p:stCondLst>
                                            <p:cond delay="0"/>
                                          </p:stCondLst>
                                        </p:cTn>
                                        <p:tgtEl>
                                          <p:spTgt spid="97"/>
                                        </p:tgtEl>
                                        <p:attrNameLst>
                                          <p:attrName>style.visibility</p:attrName>
                                        </p:attrNameLst>
                                      </p:cBhvr>
                                      <p:to>
                                        <p:strVal val="visible"/>
                                      </p:to>
                                    </p:set>
                                    <p:anim calcmode="lin" valueType="num">
                                      <p:cBhvr additive="base">
                                        <p:cTn id="491" dur="500" fill="hold"/>
                                        <p:tgtEl>
                                          <p:spTgt spid="97"/>
                                        </p:tgtEl>
                                        <p:attrNameLst>
                                          <p:attrName>ppt_x</p:attrName>
                                        </p:attrNameLst>
                                      </p:cBhvr>
                                      <p:tavLst>
                                        <p:tav tm="0">
                                          <p:val>
                                            <p:strVal val="#ppt_x"/>
                                          </p:val>
                                        </p:tav>
                                        <p:tav tm="100000">
                                          <p:val>
                                            <p:strVal val="#ppt_x"/>
                                          </p:val>
                                        </p:tav>
                                      </p:tavLst>
                                    </p:anim>
                                    <p:anim calcmode="lin" valueType="num">
                                      <p:cBhvr additive="base">
                                        <p:cTn id="4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presetID="2" presetClass="entr" presetSubtype="4" fill="hold" grpId="0" nodeType="clickEffect">
                                  <p:stCondLst>
                                    <p:cond delay="0"/>
                                  </p:stCondLst>
                                  <p:childTnLst>
                                    <p:set>
                                      <p:cBhvr>
                                        <p:cTn id="496" dur="1" fill="hold">
                                          <p:stCondLst>
                                            <p:cond delay="0"/>
                                          </p:stCondLst>
                                        </p:cTn>
                                        <p:tgtEl>
                                          <p:spTgt spid="99"/>
                                        </p:tgtEl>
                                        <p:attrNameLst>
                                          <p:attrName>style.visibility</p:attrName>
                                        </p:attrNameLst>
                                      </p:cBhvr>
                                      <p:to>
                                        <p:strVal val="visible"/>
                                      </p:to>
                                    </p:set>
                                    <p:anim calcmode="lin" valueType="num">
                                      <p:cBhvr additive="base">
                                        <p:cTn id="497" dur="500" fill="hold"/>
                                        <p:tgtEl>
                                          <p:spTgt spid="99"/>
                                        </p:tgtEl>
                                        <p:attrNameLst>
                                          <p:attrName>ppt_x</p:attrName>
                                        </p:attrNameLst>
                                      </p:cBhvr>
                                      <p:tavLst>
                                        <p:tav tm="0">
                                          <p:val>
                                            <p:strVal val="#ppt_x"/>
                                          </p:val>
                                        </p:tav>
                                        <p:tav tm="100000">
                                          <p:val>
                                            <p:strVal val="#ppt_x"/>
                                          </p:val>
                                        </p:tav>
                                      </p:tavLst>
                                    </p:anim>
                                    <p:anim calcmode="lin" valueType="num">
                                      <p:cBhvr additive="base">
                                        <p:cTn id="49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99" fill="hold">
                      <p:stCondLst>
                        <p:cond delay="indefinite"/>
                      </p:stCondLst>
                      <p:childTnLst>
                        <p:par>
                          <p:cTn id="500" fill="hold">
                            <p:stCondLst>
                              <p:cond delay="0"/>
                            </p:stCondLst>
                            <p:childTnLst>
                              <p:par>
                                <p:cTn id="501" presetID="2" presetClass="entr" presetSubtype="4" fill="hold" grpId="0" nodeType="clickEffect">
                                  <p:stCondLst>
                                    <p:cond delay="0"/>
                                  </p:stCondLst>
                                  <p:childTnLst>
                                    <p:set>
                                      <p:cBhvr>
                                        <p:cTn id="502" dur="1" fill="hold">
                                          <p:stCondLst>
                                            <p:cond delay="0"/>
                                          </p:stCondLst>
                                        </p:cTn>
                                        <p:tgtEl>
                                          <p:spTgt spid="100"/>
                                        </p:tgtEl>
                                        <p:attrNameLst>
                                          <p:attrName>style.visibility</p:attrName>
                                        </p:attrNameLst>
                                      </p:cBhvr>
                                      <p:to>
                                        <p:strVal val="visible"/>
                                      </p:to>
                                    </p:set>
                                    <p:anim calcmode="lin" valueType="num">
                                      <p:cBhvr additive="base">
                                        <p:cTn id="503" dur="500" fill="hold"/>
                                        <p:tgtEl>
                                          <p:spTgt spid="100"/>
                                        </p:tgtEl>
                                        <p:attrNameLst>
                                          <p:attrName>ppt_x</p:attrName>
                                        </p:attrNameLst>
                                      </p:cBhvr>
                                      <p:tavLst>
                                        <p:tav tm="0">
                                          <p:val>
                                            <p:strVal val="#ppt_x"/>
                                          </p:val>
                                        </p:tav>
                                        <p:tav tm="100000">
                                          <p:val>
                                            <p:strVal val="#ppt_x"/>
                                          </p:val>
                                        </p:tav>
                                      </p:tavLst>
                                    </p:anim>
                                    <p:anim calcmode="lin" valueType="num">
                                      <p:cBhvr additive="base">
                                        <p:cTn id="50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05" fill="hold">
                      <p:stCondLst>
                        <p:cond delay="indefinite"/>
                      </p:stCondLst>
                      <p:childTnLst>
                        <p:par>
                          <p:cTn id="506" fill="hold">
                            <p:stCondLst>
                              <p:cond delay="0"/>
                            </p:stCondLst>
                            <p:childTnLst>
                              <p:par>
                                <p:cTn id="507" presetID="2" presetClass="entr" presetSubtype="4" fill="hold" grpId="0" nodeType="clickEffect">
                                  <p:stCondLst>
                                    <p:cond delay="0"/>
                                  </p:stCondLst>
                                  <p:childTnLst>
                                    <p:set>
                                      <p:cBhvr>
                                        <p:cTn id="508" dur="1" fill="hold">
                                          <p:stCondLst>
                                            <p:cond delay="0"/>
                                          </p:stCondLst>
                                        </p:cTn>
                                        <p:tgtEl>
                                          <p:spTgt spid="101"/>
                                        </p:tgtEl>
                                        <p:attrNameLst>
                                          <p:attrName>style.visibility</p:attrName>
                                        </p:attrNameLst>
                                      </p:cBhvr>
                                      <p:to>
                                        <p:strVal val="visible"/>
                                      </p:to>
                                    </p:set>
                                    <p:anim calcmode="lin" valueType="num">
                                      <p:cBhvr additive="base">
                                        <p:cTn id="509" dur="500" fill="hold"/>
                                        <p:tgtEl>
                                          <p:spTgt spid="101"/>
                                        </p:tgtEl>
                                        <p:attrNameLst>
                                          <p:attrName>ppt_x</p:attrName>
                                        </p:attrNameLst>
                                      </p:cBhvr>
                                      <p:tavLst>
                                        <p:tav tm="0">
                                          <p:val>
                                            <p:strVal val="#ppt_x"/>
                                          </p:val>
                                        </p:tav>
                                        <p:tav tm="100000">
                                          <p:val>
                                            <p:strVal val="#ppt_x"/>
                                          </p:val>
                                        </p:tav>
                                      </p:tavLst>
                                    </p:anim>
                                    <p:anim calcmode="lin" valueType="num">
                                      <p:cBhvr additive="base">
                                        <p:cTn id="5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11" fill="hold">
                      <p:stCondLst>
                        <p:cond delay="indefinite"/>
                      </p:stCondLst>
                      <p:childTnLst>
                        <p:par>
                          <p:cTn id="512" fill="hold">
                            <p:stCondLst>
                              <p:cond delay="0"/>
                            </p:stCondLst>
                            <p:childTnLst>
                              <p:par>
                                <p:cTn id="513" presetID="2" presetClass="entr" presetSubtype="4" fill="hold" grpId="0" nodeType="clickEffect">
                                  <p:stCondLst>
                                    <p:cond delay="0"/>
                                  </p:stCondLst>
                                  <p:childTnLst>
                                    <p:set>
                                      <p:cBhvr>
                                        <p:cTn id="514" dur="1" fill="hold">
                                          <p:stCondLst>
                                            <p:cond delay="0"/>
                                          </p:stCondLst>
                                        </p:cTn>
                                        <p:tgtEl>
                                          <p:spTgt spid="102"/>
                                        </p:tgtEl>
                                        <p:attrNameLst>
                                          <p:attrName>style.visibility</p:attrName>
                                        </p:attrNameLst>
                                      </p:cBhvr>
                                      <p:to>
                                        <p:strVal val="visible"/>
                                      </p:to>
                                    </p:set>
                                    <p:anim calcmode="lin" valueType="num">
                                      <p:cBhvr additive="base">
                                        <p:cTn id="515" dur="500" fill="hold"/>
                                        <p:tgtEl>
                                          <p:spTgt spid="102"/>
                                        </p:tgtEl>
                                        <p:attrNameLst>
                                          <p:attrName>ppt_x</p:attrName>
                                        </p:attrNameLst>
                                      </p:cBhvr>
                                      <p:tavLst>
                                        <p:tav tm="0">
                                          <p:val>
                                            <p:strVal val="#ppt_x"/>
                                          </p:val>
                                        </p:tav>
                                        <p:tav tm="100000">
                                          <p:val>
                                            <p:strVal val="#ppt_x"/>
                                          </p:val>
                                        </p:tav>
                                      </p:tavLst>
                                    </p:anim>
                                    <p:anim calcmode="lin" valueType="num">
                                      <p:cBhvr additive="base">
                                        <p:cTn id="51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17" fill="hold">
                      <p:stCondLst>
                        <p:cond delay="indefinite"/>
                      </p:stCondLst>
                      <p:childTnLst>
                        <p:par>
                          <p:cTn id="518" fill="hold">
                            <p:stCondLst>
                              <p:cond delay="0"/>
                            </p:stCondLst>
                            <p:childTnLst>
                              <p:par>
                                <p:cTn id="519" presetID="2" presetClass="entr" presetSubtype="4" fill="hold" grpId="0" nodeType="clickEffect">
                                  <p:stCondLst>
                                    <p:cond delay="0"/>
                                  </p:stCondLst>
                                  <p:childTnLst>
                                    <p:set>
                                      <p:cBhvr>
                                        <p:cTn id="520" dur="1" fill="hold">
                                          <p:stCondLst>
                                            <p:cond delay="0"/>
                                          </p:stCondLst>
                                        </p:cTn>
                                        <p:tgtEl>
                                          <p:spTgt spid="104"/>
                                        </p:tgtEl>
                                        <p:attrNameLst>
                                          <p:attrName>style.visibility</p:attrName>
                                        </p:attrNameLst>
                                      </p:cBhvr>
                                      <p:to>
                                        <p:strVal val="visible"/>
                                      </p:to>
                                    </p:set>
                                    <p:anim calcmode="lin" valueType="num">
                                      <p:cBhvr additive="base">
                                        <p:cTn id="521" dur="500" fill="hold"/>
                                        <p:tgtEl>
                                          <p:spTgt spid="104"/>
                                        </p:tgtEl>
                                        <p:attrNameLst>
                                          <p:attrName>ppt_x</p:attrName>
                                        </p:attrNameLst>
                                      </p:cBhvr>
                                      <p:tavLst>
                                        <p:tav tm="0">
                                          <p:val>
                                            <p:strVal val="#ppt_x"/>
                                          </p:val>
                                        </p:tav>
                                        <p:tav tm="100000">
                                          <p:val>
                                            <p:strVal val="#ppt_x"/>
                                          </p:val>
                                        </p:tav>
                                      </p:tavLst>
                                    </p:anim>
                                    <p:anim calcmode="lin" valueType="num">
                                      <p:cBhvr additive="base">
                                        <p:cTn id="52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23" fill="hold">
                      <p:stCondLst>
                        <p:cond delay="indefinite"/>
                      </p:stCondLst>
                      <p:childTnLst>
                        <p:par>
                          <p:cTn id="524" fill="hold">
                            <p:stCondLst>
                              <p:cond delay="0"/>
                            </p:stCondLst>
                            <p:childTnLst>
                              <p:par>
                                <p:cTn id="525" presetID="2" presetClass="entr" presetSubtype="4" fill="hold" grpId="0" nodeType="clickEffect">
                                  <p:stCondLst>
                                    <p:cond delay="0"/>
                                  </p:stCondLst>
                                  <p:childTnLst>
                                    <p:set>
                                      <p:cBhvr>
                                        <p:cTn id="526" dur="1" fill="hold">
                                          <p:stCondLst>
                                            <p:cond delay="0"/>
                                          </p:stCondLst>
                                        </p:cTn>
                                        <p:tgtEl>
                                          <p:spTgt spid="105"/>
                                        </p:tgtEl>
                                        <p:attrNameLst>
                                          <p:attrName>style.visibility</p:attrName>
                                        </p:attrNameLst>
                                      </p:cBhvr>
                                      <p:to>
                                        <p:strVal val="visible"/>
                                      </p:to>
                                    </p:set>
                                    <p:anim calcmode="lin" valueType="num">
                                      <p:cBhvr additive="base">
                                        <p:cTn id="527" dur="500" fill="hold"/>
                                        <p:tgtEl>
                                          <p:spTgt spid="105"/>
                                        </p:tgtEl>
                                        <p:attrNameLst>
                                          <p:attrName>ppt_x</p:attrName>
                                        </p:attrNameLst>
                                      </p:cBhvr>
                                      <p:tavLst>
                                        <p:tav tm="0">
                                          <p:val>
                                            <p:strVal val="#ppt_x"/>
                                          </p:val>
                                        </p:tav>
                                        <p:tav tm="100000">
                                          <p:val>
                                            <p:strVal val="#ppt_x"/>
                                          </p:val>
                                        </p:tav>
                                      </p:tavLst>
                                    </p:anim>
                                    <p:anim calcmode="lin" valueType="num">
                                      <p:cBhvr additive="base">
                                        <p:cTn id="52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529" fill="hold">
                      <p:stCondLst>
                        <p:cond delay="indefinite"/>
                      </p:stCondLst>
                      <p:childTnLst>
                        <p:par>
                          <p:cTn id="530" fill="hold">
                            <p:stCondLst>
                              <p:cond delay="0"/>
                            </p:stCondLst>
                            <p:childTnLst>
                              <p:par>
                                <p:cTn id="531" presetID="2" presetClass="entr" presetSubtype="4" fill="hold" grpId="0" nodeType="click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presetID="2" presetClass="entr" presetSubtype="4" fill="hold" grpId="0" nodeType="clickEffect">
                                  <p:stCondLst>
                                    <p:cond delay="0"/>
                                  </p:stCondLst>
                                  <p:childTnLst>
                                    <p:set>
                                      <p:cBhvr>
                                        <p:cTn id="538" dur="1" fill="hold">
                                          <p:stCondLst>
                                            <p:cond delay="0"/>
                                          </p:stCondLst>
                                        </p:cTn>
                                        <p:tgtEl>
                                          <p:spTgt spid="107"/>
                                        </p:tgtEl>
                                        <p:attrNameLst>
                                          <p:attrName>style.visibility</p:attrName>
                                        </p:attrNameLst>
                                      </p:cBhvr>
                                      <p:to>
                                        <p:strVal val="visible"/>
                                      </p:to>
                                    </p:set>
                                    <p:anim calcmode="lin" valueType="num">
                                      <p:cBhvr additive="base">
                                        <p:cTn id="539" dur="500" fill="hold"/>
                                        <p:tgtEl>
                                          <p:spTgt spid="107"/>
                                        </p:tgtEl>
                                        <p:attrNameLst>
                                          <p:attrName>ppt_x</p:attrName>
                                        </p:attrNameLst>
                                      </p:cBhvr>
                                      <p:tavLst>
                                        <p:tav tm="0">
                                          <p:val>
                                            <p:strVal val="#ppt_x"/>
                                          </p:val>
                                        </p:tav>
                                        <p:tav tm="100000">
                                          <p:val>
                                            <p:strVal val="#ppt_x"/>
                                          </p:val>
                                        </p:tav>
                                      </p:tavLst>
                                    </p:anim>
                                    <p:anim calcmode="lin" valueType="num">
                                      <p:cBhvr additive="base">
                                        <p:cTn id="5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41" fill="hold">
                      <p:stCondLst>
                        <p:cond delay="indefinite"/>
                      </p:stCondLst>
                      <p:childTnLst>
                        <p:par>
                          <p:cTn id="542" fill="hold">
                            <p:stCondLst>
                              <p:cond delay="0"/>
                            </p:stCondLst>
                            <p:childTnLst>
                              <p:par>
                                <p:cTn id="543" presetID="2" presetClass="entr" presetSubtype="4" fill="hold" grpId="0" nodeType="clickEffect">
                                  <p:stCondLst>
                                    <p:cond delay="0"/>
                                  </p:stCondLst>
                                  <p:childTnLst>
                                    <p:set>
                                      <p:cBhvr>
                                        <p:cTn id="544" dur="1" fill="hold">
                                          <p:stCondLst>
                                            <p:cond delay="0"/>
                                          </p:stCondLst>
                                        </p:cTn>
                                        <p:tgtEl>
                                          <p:spTgt spid="108"/>
                                        </p:tgtEl>
                                        <p:attrNameLst>
                                          <p:attrName>style.visibility</p:attrName>
                                        </p:attrNameLst>
                                      </p:cBhvr>
                                      <p:to>
                                        <p:strVal val="visible"/>
                                      </p:to>
                                    </p:set>
                                    <p:anim calcmode="lin" valueType="num">
                                      <p:cBhvr additive="base">
                                        <p:cTn id="545" dur="500" fill="hold"/>
                                        <p:tgtEl>
                                          <p:spTgt spid="108"/>
                                        </p:tgtEl>
                                        <p:attrNameLst>
                                          <p:attrName>ppt_x</p:attrName>
                                        </p:attrNameLst>
                                      </p:cBhvr>
                                      <p:tavLst>
                                        <p:tav tm="0">
                                          <p:val>
                                            <p:strVal val="#ppt_x"/>
                                          </p:val>
                                        </p:tav>
                                        <p:tav tm="100000">
                                          <p:val>
                                            <p:strVal val="#ppt_x"/>
                                          </p:val>
                                        </p:tav>
                                      </p:tavLst>
                                    </p:anim>
                                    <p:anim calcmode="lin" valueType="num">
                                      <p:cBhvr additive="base">
                                        <p:cTn id="54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47" fill="hold">
                      <p:stCondLst>
                        <p:cond delay="indefinite"/>
                      </p:stCondLst>
                      <p:childTnLst>
                        <p:par>
                          <p:cTn id="548" fill="hold">
                            <p:stCondLst>
                              <p:cond delay="0"/>
                            </p:stCondLst>
                            <p:childTnLst>
                              <p:par>
                                <p:cTn id="549" presetID="2" presetClass="entr" presetSubtype="4" fill="hold" grpId="0" nodeType="clickEffect">
                                  <p:stCondLst>
                                    <p:cond delay="0"/>
                                  </p:stCondLst>
                                  <p:childTnLst>
                                    <p:set>
                                      <p:cBhvr>
                                        <p:cTn id="550" dur="1" fill="hold">
                                          <p:stCondLst>
                                            <p:cond delay="0"/>
                                          </p:stCondLst>
                                        </p:cTn>
                                        <p:tgtEl>
                                          <p:spTgt spid="109"/>
                                        </p:tgtEl>
                                        <p:attrNameLst>
                                          <p:attrName>style.visibility</p:attrName>
                                        </p:attrNameLst>
                                      </p:cBhvr>
                                      <p:to>
                                        <p:strVal val="visible"/>
                                      </p:to>
                                    </p:set>
                                    <p:anim calcmode="lin" valueType="num">
                                      <p:cBhvr additive="base">
                                        <p:cTn id="551" dur="500" fill="hold"/>
                                        <p:tgtEl>
                                          <p:spTgt spid="109"/>
                                        </p:tgtEl>
                                        <p:attrNameLst>
                                          <p:attrName>ppt_x</p:attrName>
                                        </p:attrNameLst>
                                      </p:cBhvr>
                                      <p:tavLst>
                                        <p:tav tm="0">
                                          <p:val>
                                            <p:strVal val="#ppt_x"/>
                                          </p:val>
                                        </p:tav>
                                        <p:tav tm="100000">
                                          <p:val>
                                            <p:strVal val="#ppt_x"/>
                                          </p:val>
                                        </p:tav>
                                      </p:tavLst>
                                    </p:anim>
                                    <p:anim calcmode="lin" valueType="num">
                                      <p:cBhvr additive="base">
                                        <p:cTn id="55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53" fill="hold">
                      <p:stCondLst>
                        <p:cond delay="indefinite"/>
                      </p:stCondLst>
                      <p:childTnLst>
                        <p:par>
                          <p:cTn id="554" fill="hold">
                            <p:stCondLst>
                              <p:cond delay="0"/>
                            </p:stCondLst>
                            <p:childTnLst>
                              <p:par>
                                <p:cTn id="555" presetID="2" presetClass="entr" presetSubtype="4" fill="hold" grpId="0" nodeType="clickEffect">
                                  <p:stCondLst>
                                    <p:cond delay="0"/>
                                  </p:stCondLst>
                                  <p:childTnLst>
                                    <p:set>
                                      <p:cBhvr>
                                        <p:cTn id="556" dur="1" fill="hold">
                                          <p:stCondLst>
                                            <p:cond delay="0"/>
                                          </p:stCondLst>
                                        </p:cTn>
                                        <p:tgtEl>
                                          <p:spTgt spid="110"/>
                                        </p:tgtEl>
                                        <p:attrNameLst>
                                          <p:attrName>style.visibility</p:attrName>
                                        </p:attrNameLst>
                                      </p:cBhvr>
                                      <p:to>
                                        <p:strVal val="visible"/>
                                      </p:to>
                                    </p:set>
                                    <p:anim calcmode="lin" valueType="num">
                                      <p:cBhvr additive="base">
                                        <p:cTn id="557" dur="500" fill="hold"/>
                                        <p:tgtEl>
                                          <p:spTgt spid="110"/>
                                        </p:tgtEl>
                                        <p:attrNameLst>
                                          <p:attrName>ppt_x</p:attrName>
                                        </p:attrNameLst>
                                      </p:cBhvr>
                                      <p:tavLst>
                                        <p:tav tm="0">
                                          <p:val>
                                            <p:strVal val="#ppt_x"/>
                                          </p:val>
                                        </p:tav>
                                        <p:tav tm="100000">
                                          <p:val>
                                            <p:strVal val="#ppt_x"/>
                                          </p:val>
                                        </p:tav>
                                      </p:tavLst>
                                    </p:anim>
                                    <p:anim calcmode="lin" valueType="num">
                                      <p:cBhvr additive="base">
                                        <p:cTn id="5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59" fill="hold">
                      <p:stCondLst>
                        <p:cond delay="indefinite"/>
                      </p:stCondLst>
                      <p:childTnLst>
                        <p:par>
                          <p:cTn id="560" fill="hold">
                            <p:stCondLst>
                              <p:cond delay="0"/>
                            </p:stCondLst>
                            <p:childTnLst>
                              <p:par>
                                <p:cTn id="561" presetID="2" presetClass="entr" presetSubtype="4" fill="hold" grpId="0" nodeType="clickEffect">
                                  <p:stCondLst>
                                    <p:cond delay="0"/>
                                  </p:stCondLst>
                                  <p:childTnLst>
                                    <p:set>
                                      <p:cBhvr>
                                        <p:cTn id="562" dur="1" fill="hold">
                                          <p:stCondLst>
                                            <p:cond delay="0"/>
                                          </p:stCondLst>
                                        </p:cTn>
                                        <p:tgtEl>
                                          <p:spTgt spid="111"/>
                                        </p:tgtEl>
                                        <p:attrNameLst>
                                          <p:attrName>style.visibility</p:attrName>
                                        </p:attrNameLst>
                                      </p:cBhvr>
                                      <p:to>
                                        <p:strVal val="visible"/>
                                      </p:to>
                                    </p:set>
                                    <p:anim calcmode="lin" valueType="num">
                                      <p:cBhvr additive="base">
                                        <p:cTn id="563" dur="500" fill="hold"/>
                                        <p:tgtEl>
                                          <p:spTgt spid="111"/>
                                        </p:tgtEl>
                                        <p:attrNameLst>
                                          <p:attrName>ppt_x</p:attrName>
                                        </p:attrNameLst>
                                      </p:cBhvr>
                                      <p:tavLst>
                                        <p:tav tm="0">
                                          <p:val>
                                            <p:strVal val="#ppt_x"/>
                                          </p:val>
                                        </p:tav>
                                        <p:tav tm="100000">
                                          <p:val>
                                            <p:strVal val="#ppt_x"/>
                                          </p:val>
                                        </p:tav>
                                      </p:tavLst>
                                    </p:anim>
                                    <p:anim calcmode="lin" valueType="num">
                                      <p:cBhvr additive="base">
                                        <p:cTn id="56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65" fill="hold">
                      <p:stCondLst>
                        <p:cond delay="indefinite"/>
                      </p:stCondLst>
                      <p:childTnLst>
                        <p:par>
                          <p:cTn id="566" fill="hold">
                            <p:stCondLst>
                              <p:cond delay="0"/>
                            </p:stCondLst>
                            <p:childTnLst>
                              <p:par>
                                <p:cTn id="567" presetID="2" presetClass="entr" presetSubtype="4" fill="hold" grpId="0" nodeType="clickEffect">
                                  <p:stCondLst>
                                    <p:cond delay="0"/>
                                  </p:stCondLst>
                                  <p:childTnLst>
                                    <p:set>
                                      <p:cBhvr>
                                        <p:cTn id="568" dur="1" fill="hold">
                                          <p:stCondLst>
                                            <p:cond delay="0"/>
                                          </p:stCondLst>
                                        </p:cTn>
                                        <p:tgtEl>
                                          <p:spTgt spid="112"/>
                                        </p:tgtEl>
                                        <p:attrNameLst>
                                          <p:attrName>style.visibility</p:attrName>
                                        </p:attrNameLst>
                                      </p:cBhvr>
                                      <p:to>
                                        <p:strVal val="visible"/>
                                      </p:to>
                                    </p:set>
                                    <p:anim calcmode="lin" valueType="num">
                                      <p:cBhvr additive="base">
                                        <p:cTn id="569" dur="500" fill="hold"/>
                                        <p:tgtEl>
                                          <p:spTgt spid="112"/>
                                        </p:tgtEl>
                                        <p:attrNameLst>
                                          <p:attrName>ppt_x</p:attrName>
                                        </p:attrNameLst>
                                      </p:cBhvr>
                                      <p:tavLst>
                                        <p:tav tm="0">
                                          <p:val>
                                            <p:strVal val="#ppt_x"/>
                                          </p:val>
                                        </p:tav>
                                        <p:tav tm="100000">
                                          <p:val>
                                            <p:strVal val="#ppt_x"/>
                                          </p:val>
                                        </p:tav>
                                      </p:tavLst>
                                    </p:anim>
                                    <p:anim calcmode="lin" valueType="num">
                                      <p:cBhvr additive="base">
                                        <p:cTn id="57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71" fill="hold">
                      <p:stCondLst>
                        <p:cond delay="indefinite"/>
                      </p:stCondLst>
                      <p:childTnLst>
                        <p:par>
                          <p:cTn id="572" fill="hold">
                            <p:stCondLst>
                              <p:cond delay="0"/>
                            </p:stCondLst>
                            <p:childTnLst>
                              <p:par>
                                <p:cTn id="573" presetID="2" presetClass="entr" presetSubtype="4" fill="hold" grpId="0" nodeType="clickEffect">
                                  <p:stCondLst>
                                    <p:cond delay="0"/>
                                  </p:stCondLst>
                                  <p:childTnLst>
                                    <p:set>
                                      <p:cBhvr>
                                        <p:cTn id="574" dur="1" fill="hold">
                                          <p:stCondLst>
                                            <p:cond delay="0"/>
                                          </p:stCondLst>
                                        </p:cTn>
                                        <p:tgtEl>
                                          <p:spTgt spid="113"/>
                                        </p:tgtEl>
                                        <p:attrNameLst>
                                          <p:attrName>style.visibility</p:attrName>
                                        </p:attrNameLst>
                                      </p:cBhvr>
                                      <p:to>
                                        <p:strVal val="visible"/>
                                      </p:to>
                                    </p:set>
                                    <p:anim calcmode="lin" valueType="num">
                                      <p:cBhvr additive="base">
                                        <p:cTn id="575" dur="500" fill="hold"/>
                                        <p:tgtEl>
                                          <p:spTgt spid="113"/>
                                        </p:tgtEl>
                                        <p:attrNameLst>
                                          <p:attrName>ppt_x</p:attrName>
                                        </p:attrNameLst>
                                      </p:cBhvr>
                                      <p:tavLst>
                                        <p:tav tm="0">
                                          <p:val>
                                            <p:strVal val="#ppt_x"/>
                                          </p:val>
                                        </p:tav>
                                        <p:tav tm="100000">
                                          <p:val>
                                            <p:strVal val="#ppt_x"/>
                                          </p:val>
                                        </p:tav>
                                      </p:tavLst>
                                    </p:anim>
                                    <p:anim calcmode="lin" valueType="num">
                                      <p:cBhvr additive="base">
                                        <p:cTn id="57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577" fill="hold">
                      <p:stCondLst>
                        <p:cond delay="indefinite"/>
                      </p:stCondLst>
                      <p:childTnLst>
                        <p:par>
                          <p:cTn id="578" fill="hold">
                            <p:stCondLst>
                              <p:cond delay="0"/>
                            </p:stCondLst>
                            <p:childTnLst>
                              <p:par>
                                <p:cTn id="579" presetID="2" presetClass="entr" presetSubtype="4" fill="hold" grpId="0" nodeType="clickEffect">
                                  <p:stCondLst>
                                    <p:cond delay="0"/>
                                  </p:stCondLst>
                                  <p:childTnLst>
                                    <p:set>
                                      <p:cBhvr>
                                        <p:cTn id="580" dur="1" fill="hold">
                                          <p:stCondLst>
                                            <p:cond delay="0"/>
                                          </p:stCondLst>
                                        </p:cTn>
                                        <p:tgtEl>
                                          <p:spTgt spid="114"/>
                                        </p:tgtEl>
                                        <p:attrNameLst>
                                          <p:attrName>style.visibility</p:attrName>
                                        </p:attrNameLst>
                                      </p:cBhvr>
                                      <p:to>
                                        <p:strVal val="visible"/>
                                      </p:to>
                                    </p:set>
                                    <p:anim calcmode="lin" valueType="num">
                                      <p:cBhvr additive="base">
                                        <p:cTn id="581" dur="500" fill="hold"/>
                                        <p:tgtEl>
                                          <p:spTgt spid="114"/>
                                        </p:tgtEl>
                                        <p:attrNameLst>
                                          <p:attrName>ppt_x</p:attrName>
                                        </p:attrNameLst>
                                      </p:cBhvr>
                                      <p:tavLst>
                                        <p:tav tm="0">
                                          <p:val>
                                            <p:strVal val="#ppt_x"/>
                                          </p:val>
                                        </p:tav>
                                        <p:tav tm="100000">
                                          <p:val>
                                            <p:strVal val="#ppt_x"/>
                                          </p:val>
                                        </p:tav>
                                      </p:tavLst>
                                    </p:anim>
                                    <p:anim calcmode="lin" valueType="num">
                                      <p:cBhvr additive="base">
                                        <p:cTn id="58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583" fill="hold">
                      <p:stCondLst>
                        <p:cond delay="indefinite"/>
                      </p:stCondLst>
                      <p:childTnLst>
                        <p:par>
                          <p:cTn id="584" fill="hold">
                            <p:stCondLst>
                              <p:cond delay="0"/>
                            </p:stCondLst>
                            <p:childTnLst>
                              <p:par>
                                <p:cTn id="585" presetID="2" presetClass="entr" presetSubtype="4" fill="hold" grpId="0" nodeType="clickEffect">
                                  <p:stCondLst>
                                    <p:cond delay="0"/>
                                  </p:stCondLst>
                                  <p:childTnLst>
                                    <p:set>
                                      <p:cBhvr>
                                        <p:cTn id="586" dur="1" fill="hold">
                                          <p:stCondLst>
                                            <p:cond delay="0"/>
                                          </p:stCondLst>
                                        </p:cTn>
                                        <p:tgtEl>
                                          <p:spTgt spid="115"/>
                                        </p:tgtEl>
                                        <p:attrNameLst>
                                          <p:attrName>style.visibility</p:attrName>
                                        </p:attrNameLst>
                                      </p:cBhvr>
                                      <p:to>
                                        <p:strVal val="visible"/>
                                      </p:to>
                                    </p:set>
                                    <p:anim calcmode="lin" valueType="num">
                                      <p:cBhvr additive="base">
                                        <p:cTn id="587" dur="500" fill="hold"/>
                                        <p:tgtEl>
                                          <p:spTgt spid="115"/>
                                        </p:tgtEl>
                                        <p:attrNameLst>
                                          <p:attrName>ppt_x</p:attrName>
                                        </p:attrNameLst>
                                      </p:cBhvr>
                                      <p:tavLst>
                                        <p:tav tm="0">
                                          <p:val>
                                            <p:strVal val="#ppt_x"/>
                                          </p:val>
                                        </p:tav>
                                        <p:tav tm="100000">
                                          <p:val>
                                            <p:strVal val="#ppt_x"/>
                                          </p:val>
                                        </p:tav>
                                      </p:tavLst>
                                    </p:anim>
                                    <p:anim calcmode="lin" valueType="num">
                                      <p:cBhvr additive="base">
                                        <p:cTn id="58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0" nodeType="clickEffect">
                                  <p:stCondLst>
                                    <p:cond delay="0"/>
                                  </p:stCondLst>
                                  <p:childTnLst>
                                    <p:set>
                                      <p:cBhvr>
                                        <p:cTn id="592" dur="1" fill="hold">
                                          <p:stCondLst>
                                            <p:cond delay="0"/>
                                          </p:stCondLst>
                                        </p:cTn>
                                        <p:tgtEl>
                                          <p:spTgt spid="116"/>
                                        </p:tgtEl>
                                        <p:attrNameLst>
                                          <p:attrName>style.visibility</p:attrName>
                                        </p:attrNameLst>
                                      </p:cBhvr>
                                      <p:to>
                                        <p:strVal val="visible"/>
                                      </p:to>
                                    </p:set>
                                    <p:anim calcmode="lin" valueType="num">
                                      <p:cBhvr additive="base">
                                        <p:cTn id="593" dur="500" fill="hold"/>
                                        <p:tgtEl>
                                          <p:spTgt spid="116"/>
                                        </p:tgtEl>
                                        <p:attrNameLst>
                                          <p:attrName>ppt_x</p:attrName>
                                        </p:attrNameLst>
                                      </p:cBhvr>
                                      <p:tavLst>
                                        <p:tav tm="0">
                                          <p:val>
                                            <p:strVal val="#ppt_x"/>
                                          </p:val>
                                        </p:tav>
                                        <p:tav tm="100000">
                                          <p:val>
                                            <p:strVal val="#ppt_x"/>
                                          </p:val>
                                        </p:tav>
                                      </p:tavLst>
                                    </p:anim>
                                    <p:anim calcmode="lin" valueType="num">
                                      <p:cBhvr additive="base">
                                        <p:cTn id="594"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9" grpId="0" animBg="1"/>
      <p:bldP spid="10" grpId="0" animBg="1"/>
      <p:bldP spid="11" grpId="0" animBg="1"/>
      <p:bldP spid="12" grpId="0" animBg="1"/>
      <p:bldP spid="13" grpId="0" animBg="1"/>
      <p:bldP spid="14" grpId="0" animBg="1"/>
      <p:bldP spid="17" grpId="0"/>
      <p:bldP spid="20" grpId="0"/>
      <p:bldP spid="21" grpId="0"/>
      <p:bldP spid="23" grpId="0"/>
      <p:bldP spid="24" grpId="0"/>
      <p:bldP spid="25" grpId="0"/>
      <p:bldP spid="26" grpId="0"/>
      <p:bldP spid="27" grpId="0"/>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6" grpId="0" animBg="1"/>
      <p:bldP spid="97" grpId="0" animBg="1"/>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3CB0-24E9-1C42-93A0-684E0B88FDDB}"/>
              </a:ext>
            </a:extLst>
          </p:cNvPr>
          <p:cNvSpPr>
            <a:spLocks noGrp="1"/>
          </p:cNvSpPr>
          <p:nvPr>
            <p:ph type="title"/>
          </p:nvPr>
        </p:nvSpPr>
        <p:spPr/>
        <p:txBody>
          <a:bodyPr/>
          <a:lstStyle/>
          <a:p>
            <a:r>
              <a:rPr lang="en-US" dirty="0"/>
              <a:t>Features not Covered in Overview </a:t>
            </a:r>
          </a:p>
        </p:txBody>
      </p:sp>
      <p:sp>
        <p:nvSpPr>
          <p:cNvPr id="3" name="Content Placeholder 2">
            <a:extLst>
              <a:ext uri="{FF2B5EF4-FFF2-40B4-BE49-F238E27FC236}">
                <a16:creationId xmlns:a16="http://schemas.microsoft.com/office/drawing/2014/main" id="{69207AF0-CFE8-F94F-A270-C920AA85138E}"/>
              </a:ext>
            </a:extLst>
          </p:cNvPr>
          <p:cNvSpPr>
            <a:spLocks noGrp="1"/>
          </p:cNvSpPr>
          <p:nvPr>
            <p:ph idx="1"/>
          </p:nvPr>
        </p:nvSpPr>
        <p:spPr/>
        <p:txBody>
          <a:bodyPr/>
          <a:lstStyle/>
          <a:p>
            <a:pPr marL="457200" indent="-457200">
              <a:buAutoNum type="arabicPeriod"/>
            </a:pPr>
            <a:r>
              <a:rPr lang="en-US" dirty="0"/>
              <a:t>Site Recovery </a:t>
            </a:r>
          </a:p>
          <a:p>
            <a:pPr marL="457200" indent="-457200">
              <a:buAutoNum type="arabicPeriod"/>
            </a:pPr>
            <a:r>
              <a:rPr lang="en-US" dirty="0"/>
              <a:t>Azure Backups</a:t>
            </a:r>
          </a:p>
          <a:p>
            <a:pPr marL="457200" indent="-457200">
              <a:buAutoNum type="arabicPeriod"/>
            </a:pPr>
            <a:r>
              <a:rPr lang="en-US" dirty="0"/>
              <a:t>Microsoft Azure Trust Center</a:t>
            </a:r>
          </a:p>
          <a:p>
            <a:pPr marL="457200" indent="-457200">
              <a:buAutoNum type="arabicPeriod"/>
            </a:pPr>
            <a:r>
              <a:rPr lang="en-US" dirty="0"/>
              <a:t>Compliance Manager</a:t>
            </a:r>
          </a:p>
          <a:p>
            <a:pPr marL="457200" indent="-457200">
              <a:buAutoNum type="arabicPeriod"/>
            </a:pPr>
            <a:r>
              <a:rPr lang="en-US" dirty="0"/>
              <a:t>Microsoft Privacy Manager</a:t>
            </a:r>
          </a:p>
          <a:p>
            <a:pPr marL="457200" indent="-457200">
              <a:buAutoNum type="arabicPeriod"/>
            </a:pPr>
            <a:r>
              <a:rPr lang="en-US" dirty="0"/>
              <a:t>Service Principles </a:t>
            </a:r>
          </a:p>
          <a:p>
            <a:pPr marL="457200" indent="-457200">
              <a:buAutoNum type="arabicPeriod"/>
            </a:pPr>
            <a:r>
              <a:rPr lang="en-US" dirty="0"/>
              <a:t>Azure Information Protection Plan.  </a:t>
            </a:r>
          </a:p>
        </p:txBody>
      </p:sp>
    </p:spTree>
    <p:extLst>
      <p:ext uri="{BB962C8B-B14F-4D97-AF65-F5344CB8AC3E}">
        <p14:creationId xmlns:p14="http://schemas.microsoft.com/office/powerpoint/2010/main" val="1524667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346074" y="52668"/>
            <a:ext cx="9404723" cy="768863"/>
          </a:xfrm>
        </p:spPr>
        <p:txBody>
          <a:bodyPr/>
          <a:lstStyle/>
          <a:p>
            <a:r>
              <a:rPr lang="en-US" dirty="0"/>
              <a:t>1. AZURE STORAGE</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110546697"/>
              </p:ext>
            </p:extLst>
          </p:nvPr>
        </p:nvGraphicFramePr>
        <p:xfrm>
          <a:off x="346074" y="821531"/>
          <a:ext cx="11476832" cy="5867794"/>
        </p:xfrm>
        <a:graphic>
          <a:graphicData uri="http://schemas.openxmlformats.org/drawingml/2006/table">
            <a:tbl>
              <a:tblPr firstRow="1" bandRow="1">
                <a:tableStyleId>{74C1A8A3-306A-4EB7-A6B1-4F7E0EB9C5D6}</a:tableStyleId>
              </a:tblPr>
              <a:tblGrid>
                <a:gridCol w="577486">
                  <a:extLst>
                    <a:ext uri="{9D8B030D-6E8A-4147-A177-3AD203B41FA5}">
                      <a16:colId xmlns:a16="http://schemas.microsoft.com/office/drawing/2014/main" val="3718597760"/>
                    </a:ext>
                  </a:extLst>
                </a:gridCol>
                <a:gridCol w="1787841">
                  <a:extLst>
                    <a:ext uri="{9D8B030D-6E8A-4147-A177-3AD203B41FA5}">
                      <a16:colId xmlns:a16="http://schemas.microsoft.com/office/drawing/2014/main" val="617157188"/>
                    </a:ext>
                  </a:extLst>
                </a:gridCol>
                <a:gridCol w="9111505">
                  <a:extLst>
                    <a:ext uri="{9D8B030D-6E8A-4147-A177-3AD203B41FA5}">
                      <a16:colId xmlns:a16="http://schemas.microsoft.com/office/drawing/2014/main" val="434284125"/>
                    </a:ext>
                  </a:extLst>
                </a:gridCol>
              </a:tblGrid>
              <a:tr h="302600">
                <a:tc>
                  <a:txBody>
                    <a:bodyPr/>
                    <a:lstStyle/>
                    <a:p>
                      <a:r>
                        <a:rPr lang="en-US" sz="1400" dirty="0"/>
                        <a:t>ID</a:t>
                      </a:r>
                    </a:p>
                  </a:txBody>
                  <a:tcPr/>
                </a:tc>
                <a:tc>
                  <a:txBody>
                    <a:bodyPr/>
                    <a:lstStyle/>
                    <a:p>
                      <a:r>
                        <a:rPr lang="en-US" sz="1400" dirty="0"/>
                        <a:t>Component</a:t>
                      </a:r>
                    </a:p>
                  </a:txBody>
                  <a:tcPr/>
                </a:tc>
                <a:tc>
                  <a:txBody>
                    <a:bodyPr/>
                    <a:lstStyle/>
                    <a:p>
                      <a:r>
                        <a:rPr lang="en-US" sz="1400" dirty="0"/>
                        <a:t>Purpose</a:t>
                      </a:r>
                    </a:p>
                  </a:txBody>
                  <a:tcPr/>
                </a:tc>
                <a:extLst>
                  <a:ext uri="{0D108BD9-81ED-4DB2-BD59-A6C34878D82A}">
                    <a16:rowId xmlns:a16="http://schemas.microsoft.com/office/drawing/2014/main" val="3801280122"/>
                  </a:ext>
                </a:extLst>
              </a:tr>
              <a:tr h="567374">
                <a:tc>
                  <a:txBody>
                    <a:bodyPr/>
                    <a:lstStyle/>
                    <a:p>
                      <a:r>
                        <a:rPr lang="en-US" dirty="0"/>
                        <a:t>1</a:t>
                      </a:r>
                    </a:p>
                  </a:txBody>
                  <a:tcPr/>
                </a:tc>
                <a:tc>
                  <a:txBody>
                    <a:bodyPr/>
                    <a:lstStyle/>
                    <a:p>
                      <a:r>
                        <a:rPr lang="en-US" sz="1200" dirty="0"/>
                        <a:t>BLOB</a:t>
                      </a:r>
                    </a:p>
                  </a:txBody>
                  <a:tcPr/>
                </a:tc>
                <a:tc>
                  <a:txBody>
                    <a:bodyPr/>
                    <a:lstStyle/>
                    <a:p>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a:t>
                      </a:r>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is a service for storing large amounts of unstructured object data, such as text or binary data. Common uses of </a:t>
                      </a:r>
                      <a:r>
                        <a:rPr lang="en-IN" sz="1050" b="1" i="0" kern="1200" dirty="0">
                          <a:solidFill>
                            <a:schemeClr val="dk1"/>
                          </a:solidFill>
                          <a:effectLst/>
                          <a:latin typeface="+mn-lt"/>
                          <a:ea typeface="+mn-ea"/>
                          <a:cs typeface="+mn-cs"/>
                        </a:rPr>
                        <a:t>Blob Storage</a:t>
                      </a:r>
                      <a:r>
                        <a:rPr lang="en-IN" sz="1050" b="0" i="0" kern="1200" dirty="0">
                          <a:solidFill>
                            <a:schemeClr val="dk1"/>
                          </a:solidFill>
                          <a:effectLst/>
                          <a:latin typeface="+mn-lt"/>
                          <a:ea typeface="+mn-ea"/>
                          <a:cs typeface="+mn-cs"/>
                        </a:rPr>
                        <a:t> include: Serving images or documents directly to a browser. Storing files for distributed access.</a:t>
                      </a:r>
                      <a:endParaRPr lang="en-US" sz="1050" dirty="0"/>
                    </a:p>
                  </a:txBody>
                  <a:tcPr/>
                </a:tc>
                <a:extLst>
                  <a:ext uri="{0D108BD9-81ED-4DB2-BD59-A6C34878D82A}">
                    <a16:rowId xmlns:a16="http://schemas.microsoft.com/office/drawing/2014/main" val="3724517767"/>
                  </a:ext>
                </a:extLst>
              </a:tr>
              <a:tr h="567374">
                <a:tc>
                  <a:txBody>
                    <a:bodyPr/>
                    <a:lstStyle/>
                    <a:p>
                      <a:r>
                        <a:rPr lang="en-US" dirty="0"/>
                        <a:t>2</a:t>
                      </a:r>
                    </a:p>
                  </a:txBody>
                  <a:tcPr/>
                </a:tc>
                <a:tc>
                  <a:txBody>
                    <a:bodyPr/>
                    <a:lstStyle/>
                    <a:p>
                      <a:r>
                        <a:rPr lang="en-US" sz="1200" dirty="0"/>
                        <a:t>TABLE</a:t>
                      </a:r>
                    </a:p>
                  </a:txBody>
                  <a:tcPr/>
                </a:tc>
                <a:tc>
                  <a:txBody>
                    <a:bodyPr/>
                    <a:lstStyle/>
                    <a:p>
                      <a:r>
                        <a:rPr lang="en-IN" sz="1050" b="1" i="0" kern="1200" dirty="0">
                          <a:solidFill>
                            <a:schemeClr val="dk1"/>
                          </a:solidFill>
                          <a:effectLst/>
                          <a:latin typeface="+mn-lt"/>
                          <a:ea typeface="+mn-ea"/>
                          <a:cs typeface="+mn-cs"/>
                        </a:rPr>
                        <a:t>Azure Table storage</a:t>
                      </a:r>
                      <a:r>
                        <a:rPr lang="en-IN" sz="1050" b="0" i="0" kern="1200" dirty="0">
                          <a:solidFill>
                            <a:schemeClr val="dk1"/>
                          </a:solidFill>
                          <a:effectLst/>
                          <a:latin typeface="+mn-lt"/>
                          <a:ea typeface="+mn-ea"/>
                          <a:cs typeface="+mn-cs"/>
                        </a:rPr>
                        <a:t> stores large amounts of structured data. The service is a NoSQL datastore which accepts authenticated calls from inside and outside the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cloud. </a:t>
                      </a:r>
                      <a:r>
                        <a:rPr lang="en-IN" sz="1050" b="1" i="0" kern="1200" dirty="0">
                          <a:solidFill>
                            <a:schemeClr val="dk1"/>
                          </a:solidFill>
                          <a:effectLst/>
                          <a:latin typeface="+mn-lt"/>
                          <a:ea typeface="+mn-ea"/>
                          <a:cs typeface="+mn-cs"/>
                        </a:rPr>
                        <a:t>Azure tables</a:t>
                      </a:r>
                      <a:r>
                        <a:rPr lang="en-IN" sz="1050" b="0" i="0" kern="1200" dirty="0">
                          <a:solidFill>
                            <a:schemeClr val="dk1"/>
                          </a:solidFill>
                          <a:effectLst/>
                          <a:latin typeface="+mn-lt"/>
                          <a:ea typeface="+mn-ea"/>
                          <a:cs typeface="+mn-cs"/>
                        </a:rPr>
                        <a:t> are ideal for storing structured, non-relational data.</a:t>
                      </a:r>
                      <a:endParaRPr lang="en-US" sz="1050" dirty="0"/>
                    </a:p>
                  </a:txBody>
                  <a:tcPr/>
                </a:tc>
                <a:extLst>
                  <a:ext uri="{0D108BD9-81ED-4DB2-BD59-A6C34878D82A}">
                    <a16:rowId xmlns:a16="http://schemas.microsoft.com/office/drawing/2014/main" val="3931157332"/>
                  </a:ext>
                </a:extLst>
              </a:tr>
              <a:tr h="590069">
                <a:tc>
                  <a:txBody>
                    <a:bodyPr/>
                    <a:lstStyle/>
                    <a:p>
                      <a:r>
                        <a:rPr lang="en-US" dirty="0"/>
                        <a:t>3</a:t>
                      </a:r>
                    </a:p>
                  </a:txBody>
                  <a:tcPr/>
                </a:tc>
                <a:tc>
                  <a:txBody>
                    <a:bodyPr/>
                    <a:lstStyle/>
                    <a:p>
                      <a:r>
                        <a:rPr lang="en-US" sz="1200" dirty="0"/>
                        <a:t>QUEUE</a:t>
                      </a:r>
                    </a:p>
                  </a:txBody>
                  <a:tcPr/>
                </a:tc>
                <a:tc>
                  <a:txBody>
                    <a:bodyPr/>
                    <a:lstStyle/>
                    <a:p>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a:t>
                      </a:r>
                      <a:r>
                        <a:rPr lang="en-IN" sz="1100" b="1" i="0" kern="1200" dirty="0">
                          <a:solidFill>
                            <a:schemeClr val="dk1"/>
                          </a:solidFill>
                          <a:effectLst/>
                          <a:latin typeface="+mn-lt"/>
                          <a:ea typeface="+mn-ea"/>
                          <a:cs typeface="+mn-cs"/>
                        </a:rPr>
                        <a:t>Azure</a:t>
                      </a:r>
                      <a:r>
                        <a:rPr lang="en-IN" sz="1100" b="0" i="0" kern="1200" dirty="0">
                          <a:solidFill>
                            <a:schemeClr val="dk1"/>
                          </a:solidFill>
                          <a:effectLst/>
                          <a:latin typeface="+mn-lt"/>
                          <a:ea typeface="+mn-ea"/>
                          <a:cs typeface="+mn-cs"/>
                        </a:rPr>
                        <a:t> Service that enables you to put messages on the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and asynchronously process these messages. Therefore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ideal method to process events that don't require a specific order.</a:t>
                      </a:r>
                      <a:endParaRPr lang="en-US" sz="1100" dirty="0"/>
                    </a:p>
                  </a:txBody>
                  <a:tcPr/>
                </a:tc>
                <a:extLst>
                  <a:ext uri="{0D108BD9-81ED-4DB2-BD59-A6C34878D82A}">
                    <a16:rowId xmlns:a16="http://schemas.microsoft.com/office/drawing/2014/main" val="1840122962"/>
                  </a:ext>
                </a:extLst>
              </a:tr>
              <a:tr h="885104">
                <a:tc>
                  <a:txBody>
                    <a:bodyPr/>
                    <a:lstStyle/>
                    <a:p>
                      <a:r>
                        <a:rPr lang="en-US" dirty="0"/>
                        <a:t>4</a:t>
                      </a:r>
                    </a:p>
                  </a:txBody>
                  <a:tcPr/>
                </a:tc>
                <a:tc>
                  <a:txBody>
                    <a:bodyPr/>
                    <a:lstStyle/>
                    <a:p>
                      <a:r>
                        <a:rPr lang="en-US" sz="1200" dirty="0"/>
                        <a:t>FILE</a:t>
                      </a:r>
                    </a:p>
                  </a:txBody>
                  <a:tcPr/>
                </a:tc>
                <a:tc>
                  <a:txBody>
                    <a:bodyPr/>
                    <a:lstStyle/>
                    <a:p>
                      <a:r>
                        <a:rPr lang="en-IN" sz="1050" b="1" dirty="0"/>
                        <a:t>Simple, secure and fully managed cloud file shares</a:t>
                      </a:r>
                    </a:p>
                    <a:p>
                      <a:pPr marL="171450" indent="-171450">
                        <a:buFont typeface="Arial" panose="020B0604020202020204" pitchFamily="34" charset="0"/>
                        <a:buChar char="•"/>
                      </a:pPr>
                      <a:r>
                        <a:rPr lang="en-IN" sz="1050" dirty="0"/>
                        <a:t>Extend your servers to Azure with Sync for on-premises performance and capability</a:t>
                      </a:r>
                    </a:p>
                    <a:p>
                      <a:pPr marL="171450" indent="-171450">
                        <a:buFont typeface="Arial" panose="020B0604020202020204" pitchFamily="34" charset="0"/>
                        <a:buChar char="•"/>
                      </a:pPr>
                      <a:r>
                        <a:rPr lang="en-IN" sz="1050" dirty="0"/>
                        <a:t>Secure data at rest and in-transit using SMB 3.0 and HTTPS</a:t>
                      </a:r>
                    </a:p>
                    <a:p>
                      <a:pPr marL="171450" indent="-171450">
                        <a:buFont typeface="Arial" panose="020B0604020202020204" pitchFamily="34" charset="0"/>
                        <a:buChar char="•"/>
                      </a:pPr>
                      <a:r>
                        <a:rPr lang="en-IN" sz="1050" dirty="0"/>
                        <a:t>Simplify cloud file share management using familiar tools</a:t>
                      </a:r>
                    </a:p>
                    <a:p>
                      <a:pPr marL="171450" indent="-171450">
                        <a:buFont typeface="Arial" panose="020B0604020202020204" pitchFamily="34" charset="0"/>
                        <a:buChar char="•"/>
                      </a:pPr>
                      <a:r>
                        <a:rPr lang="en-IN" sz="1050" dirty="0"/>
                        <a:t>Create high-performance file shares using the Premium Files storage tier</a:t>
                      </a:r>
                    </a:p>
                  </a:txBody>
                  <a:tcPr/>
                </a:tc>
                <a:extLst>
                  <a:ext uri="{0D108BD9-81ED-4DB2-BD59-A6C34878D82A}">
                    <a16:rowId xmlns:a16="http://schemas.microsoft.com/office/drawing/2014/main" val="2716025782"/>
                  </a:ext>
                </a:extLst>
              </a:tr>
              <a:tr h="567374">
                <a:tc>
                  <a:txBody>
                    <a:bodyPr/>
                    <a:lstStyle/>
                    <a:p>
                      <a:r>
                        <a:rPr lang="en-US" dirty="0"/>
                        <a:t>5</a:t>
                      </a:r>
                    </a:p>
                  </a:txBody>
                  <a:tcPr/>
                </a:tc>
                <a:tc>
                  <a:txBody>
                    <a:bodyPr/>
                    <a:lstStyle/>
                    <a:p>
                      <a:r>
                        <a:rPr lang="en-US" sz="1200" dirty="0"/>
                        <a:t>DISK</a:t>
                      </a:r>
                    </a:p>
                  </a:txBody>
                  <a:tcPr/>
                </a:tc>
                <a:tc>
                  <a:txBody>
                    <a:bodyPr/>
                    <a:lstStyle/>
                    <a:p>
                      <a:r>
                        <a:rPr lang="en-IN" sz="1050" b="0" i="0" kern="1200" dirty="0">
                          <a:solidFill>
                            <a:schemeClr val="dk1"/>
                          </a:solidFill>
                          <a:effectLst/>
                          <a:latin typeface="+mn-lt"/>
                          <a:ea typeface="+mn-ea"/>
                          <a:cs typeface="+mn-cs"/>
                        </a:rPr>
                        <a:t>An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is a virtual hard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(VHD). You can think of it like a physical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in an on-premises server but, virtualized.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disks</a:t>
                      </a:r>
                      <a:r>
                        <a:rPr lang="en-IN" sz="1050" b="0" i="0" kern="1200" dirty="0">
                          <a:solidFill>
                            <a:schemeClr val="dk1"/>
                          </a:solidFill>
                          <a:effectLst/>
                          <a:latin typeface="+mn-lt"/>
                          <a:ea typeface="+mn-ea"/>
                          <a:cs typeface="+mn-cs"/>
                        </a:rPr>
                        <a:t> are </a:t>
                      </a:r>
                      <a:r>
                        <a:rPr lang="en-IN" sz="1050" b="1" i="0" kern="1200" dirty="0">
                          <a:solidFill>
                            <a:schemeClr val="dk1"/>
                          </a:solidFill>
                          <a:effectLst/>
                          <a:latin typeface="+mn-lt"/>
                          <a:ea typeface="+mn-ea"/>
                          <a:cs typeface="+mn-cs"/>
                        </a:rPr>
                        <a:t>stored</a:t>
                      </a:r>
                      <a:r>
                        <a:rPr lang="en-IN" sz="1050" b="0" i="0" kern="1200" dirty="0">
                          <a:solidFill>
                            <a:schemeClr val="dk1"/>
                          </a:solidFill>
                          <a:effectLst/>
                          <a:latin typeface="+mn-lt"/>
                          <a:ea typeface="+mn-ea"/>
                          <a:cs typeface="+mn-cs"/>
                        </a:rPr>
                        <a:t> as page blobs, which are a random IO </a:t>
                      </a:r>
                      <a:r>
                        <a:rPr lang="en-IN" sz="1050" b="1" i="0" kern="1200" dirty="0">
                          <a:solidFill>
                            <a:schemeClr val="dk1"/>
                          </a:solidFill>
                          <a:effectLst/>
                          <a:latin typeface="+mn-lt"/>
                          <a:ea typeface="+mn-ea"/>
                          <a:cs typeface="+mn-cs"/>
                        </a:rPr>
                        <a:t>storage</a:t>
                      </a:r>
                      <a:r>
                        <a:rPr lang="en-IN" sz="1050" b="0" i="0" kern="1200" dirty="0">
                          <a:solidFill>
                            <a:schemeClr val="dk1"/>
                          </a:solidFill>
                          <a:effectLst/>
                          <a:latin typeface="+mn-lt"/>
                          <a:ea typeface="+mn-ea"/>
                          <a:cs typeface="+mn-cs"/>
                        </a:rPr>
                        <a:t> object in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a:t>
                      </a:r>
                    </a:p>
                  </a:txBody>
                  <a:tcPr/>
                </a:tc>
                <a:extLst>
                  <a:ext uri="{0D108BD9-81ED-4DB2-BD59-A6C34878D82A}">
                    <a16:rowId xmlns:a16="http://schemas.microsoft.com/office/drawing/2014/main" val="3896405998"/>
                  </a:ext>
                </a:extLst>
              </a:tr>
              <a:tr h="567374">
                <a:tc>
                  <a:txBody>
                    <a:bodyPr/>
                    <a:lstStyle/>
                    <a:p>
                      <a:r>
                        <a:rPr lang="en-US" dirty="0"/>
                        <a:t>6</a:t>
                      </a:r>
                    </a:p>
                  </a:txBody>
                  <a:tcPr/>
                </a:tc>
                <a:tc>
                  <a:txBody>
                    <a:bodyPr/>
                    <a:lstStyle/>
                    <a:p>
                      <a:r>
                        <a:rPr lang="en-US" sz="1200" dirty="0"/>
                        <a:t>Data Like Storage</a:t>
                      </a:r>
                    </a:p>
                  </a:txBody>
                  <a:tcPr/>
                </a:tc>
                <a:tc>
                  <a:txBody>
                    <a:bodyPr/>
                    <a:lstStyle/>
                    <a:p>
                      <a:r>
                        <a:rPr lang="en-IN" sz="1050" b="1" i="0" kern="1200" dirty="0">
                          <a:solidFill>
                            <a:schemeClr val="dk1"/>
                          </a:solidFill>
                          <a:effectLst/>
                          <a:latin typeface="+mn-lt"/>
                          <a:ea typeface="+mn-ea"/>
                          <a:cs typeface="+mn-cs"/>
                        </a:rPr>
                        <a:t>Data Lake Storage Gen2 </a:t>
                      </a:r>
                      <a:r>
                        <a:rPr lang="en-IN" sz="1050" b="0" i="0" kern="1200" dirty="0">
                          <a:solidFill>
                            <a:schemeClr val="dk1"/>
                          </a:solidFill>
                          <a:effectLst/>
                          <a:latin typeface="+mn-lt"/>
                          <a:ea typeface="+mn-ea"/>
                          <a:cs typeface="+mn-cs"/>
                        </a:rPr>
                        <a:t>makes Azure Storage the foundation for building enterprise data lakes on Azure. Designed from the start to service multiple petabytes of information while sustaining hundreds of gigabits of throughput, Data Lake Storage Gen2 allows you to easily manage massive amounts of data.</a:t>
                      </a:r>
                      <a:endParaRPr lang="en-US" sz="1050" dirty="0"/>
                    </a:p>
                  </a:txBody>
                  <a:tcPr/>
                </a:tc>
                <a:extLst>
                  <a:ext uri="{0D108BD9-81ED-4DB2-BD59-A6C34878D82A}">
                    <a16:rowId xmlns:a16="http://schemas.microsoft.com/office/drawing/2014/main" val="432465561"/>
                  </a:ext>
                </a:extLst>
              </a:tr>
              <a:tr h="413463">
                <a:tc>
                  <a:txBody>
                    <a:bodyPr/>
                    <a:lstStyle/>
                    <a:p>
                      <a:r>
                        <a:rPr lang="en-US" dirty="0"/>
                        <a:t>7</a:t>
                      </a:r>
                    </a:p>
                  </a:txBody>
                  <a:tcPr/>
                </a:tc>
                <a:tc>
                  <a:txBody>
                    <a:bodyPr/>
                    <a:lstStyle/>
                    <a:p>
                      <a:r>
                        <a:rPr lang="en-US" sz="1200" dirty="0"/>
                        <a:t>Data Box</a:t>
                      </a:r>
                    </a:p>
                  </a:txBody>
                  <a:tcPr/>
                </a:tc>
                <a:tc>
                  <a:txBody>
                    <a:bodyPr/>
                    <a:lstStyle/>
                    <a:p>
                      <a:r>
                        <a:rPr lang="en-US" sz="1000" dirty="0"/>
                        <a:t>Like Snowball in AWS, If we have to xfer Huge Data to Azure , We can request for Data Box and transfer the files to that and ship it Microsoft. </a:t>
                      </a:r>
                      <a:endParaRPr lang="en-US" sz="1600" dirty="0"/>
                    </a:p>
                  </a:txBody>
                  <a:tcPr/>
                </a:tc>
                <a:extLst>
                  <a:ext uri="{0D108BD9-81ED-4DB2-BD59-A6C34878D82A}">
                    <a16:rowId xmlns:a16="http://schemas.microsoft.com/office/drawing/2014/main" val="1781161816"/>
                  </a:ext>
                </a:extLst>
              </a:tr>
              <a:tr h="567374">
                <a:tc>
                  <a:txBody>
                    <a:bodyPr/>
                    <a:lstStyle/>
                    <a:p>
                      <a:r>
                        <a:rPr lang="en-US" dirty="0"/>
                        <a:t>8</a:t>
                      </a:r>
                    </a:p>
                  </a:txBody>
                  <a:tcPr/>
                </a:tc>
                <a:tc>
                  <a:txBody>
                    <a:bodyPr/>
                    <a:lstStyle/>
                    <a:p>
                      <a:r>
                        <a:rPr lang="en-US" sz="1200" dirty="0"/>
                        <a:t>StorSimple</a:t>
                      </a:r>
                    </a:p>
                  </a:txBody>
                  <a:tcPr/>
                </a:tc>
                <a:tc>
                  <a:txBody>
                    <a:bodyPr/>
                    <a:lstStyle/>
                    <a:p>
                      <a:r>
                        <a:rPr lang="en-IN" sz="1050" b="0" i="0" kern="1200" dirty="0">
                          <a:solidFill>
                            <a:schemeClr val="dk1"/>
                          </a:solidFill>
                          <a:effectLst/>
                          <a:latin typeface="+mn-lt"/>
                          <a:ea typeface="+mn-ea"/>
                          <a:cs typeface="+mn-cs"/>
                        </a:rPr>
                        <a:t>Microsoft </a:t>
                      </a:r>
                      <a:r>
                        <a:rPr lang="en-IN" sz="1050" b="1" i="0" kern="1200" dirty="0">
                          <a:solidFill>
                            <a:schemeClr val="dk1"/>
                          </a:solidFill>
                          <a:effectLst/>
                          <a:latin typeface="+mn-lt"/>
                          <a:ea typeface="+mn-ea"/>
                          <a:cs typeface="+mn-cs"/>
                        </a:rPr>
                        <a:t>Azure StorSimple</a:t>
                      </a:r>
                      <a:r>
                        <a:rPr lang="en-IN" sz="1050" b="0" i="0" kern="1200" dirty="0">
                          <a:solidFill>
                            <a:schemeClr val="dk1"/>
                          </a:solidFill>
                          <a:effectLst/>
                          <a:latin typeface="+mn-lt"/>
                          <a:ea typeface="+mn-ea"/>
                          <a:cs typeface="+mn-cs"/>
                        </a:rPr>
                        <a:t>, an integrated storage solution that manages storage tasks between on-premises devices and Microsoft </a:t>
                      </a:r>
                      <a:r>
                        <a:rPr lang="en-IN" sz="1050" b="1" i="0" kern="1200" dirty="0">
                          <a:solidFill>
                            <a:schemeClr val="dk1"/>
                          </a:solidFill>
                          <a:effectLst/>
                          <a:latin typeface="+mn-lt"/>
                          <a:ea typeface="+mn-ea"/>
                          <a:cs typeface="+mn-cs"/>
                        </a:rPr>
                        <a:t>AZURE cloud</a:t>
                      </a:r>
                      <a:r>
                        <a:rPr lang="en-IN" sz="1050" b="0" i="0" kern="1200" dirty="0">
                          <a:solidFill>
                            <a:schemeClr val="dk1"/>
                          </a:solidFill>
                          <a:effectLst/>
                          <a:latin typeface="+mn-lt"/>
                          <a:ea typeface="+mn-ea"/>
                          <a:cs typeface="+mn-cs"/>
                        </a:rPr>
                        <a:t> storage. Moreover, </a:t>
                      </a:r>
                      <a:r>
                        <a:rPr lang="en-IN" sz="1050" b="1" i="0" kern="1200" dirty="0">
                          <a:solidFill>
                            <a:schemeClr val="dk1"/>
                          </a:solidFill>
                          <a:effectLst/>
                          <a:latin typeface="+mn-lt"/>
                          <a:ea typeface="+mn-ea"/>
                          <a:cs typeface="+mn-cs"/>
                        </a:rPr>
                        <a:t>StorSimple</a:t>
                      </a:r>
                      <a:r>
                        <a:rPr lang="en-IN" sz="1050" b="0" i="0" kern="1200" dirty="0">
                          <a:solidFill>
                            <a:schemeClr val="dk1"/>
                          </a:solidFill>
                          <a:effectLst/>
                          <a:latin typeface="+mn-lt"/>
                          <a:ea typeface="+mn-ea"/>
                          <a:cs typeface="+mn-cs"/>
                        </a:rPr>
                        <a:t> uses deduplication and compression to reduce the amount of storage that the data consumes.</a:t>
                      </a:r>
                      <a:endParaRPr lang="en-US" sz="1050" dirty="0"/>
                    </a:p>
                  </a:txBody>
                  <a:tcPr/>
                </a:tc>
                <a:extLst>
                  <a:ext uri="{0D108BD9-81ED-4DB2-BD59-A6C34878D82A}">
                    <a16:rowId xmlns:a16="http://schemas.microsoft.com/office/drawing/2014/main" val="4130557857"/>
                  </a:ext>
                </a:extLst>
              </a:tr>
              <a:tr h="413463">
                <a:tc>
                  <a:txBody>
                    <a:bodyPr/>
                    <a:lstStyle/>
                    <a:p>
                      <a:r>
                        <a:rPr lang="en-US" dirty="0"/>
                        <a:t>9</a:t>
                      </a:r>
                    </a:p>
                  </a:txBody>
                  <a:tcPr/>
                </a:tc>
                <a:tc>
                  <a:txBody>
                    <a:bodyPr/>
                    <a:lstStyle/>
                    <a:p>
                      <a:r>
                        <a:rPr lang="en-US" sz="1200" dirty="0"/>
                        <a:t>Storage Explorer</a:t>
                      </a:r>
                    </a:p>
                  </a:txBody>
                  <a:tcPr/>
                </a:tc>
                <a:tc>
                  <a:txBody>
                    <a:bodyPr/>
                    <a:lstStyle/>
                    <a:p>
                      <a:r>
                        <a:rPr lang="en-US" sz="1100" dirty="0"/>
                        <a:t>It’s a Piece of Client Software to access all the Storage Services in Azure</a:t>
                      </a:r>
                    </a:p>
                  </a:txBody>
                  <a:tcPr/>
                </a:tc>
                <a:extLst>
                  <a:ext uri="{0D108BD9-81ED-4DB2-BD59-A6C34878D82A}">
                    <a16:rowId xmlns:a16="http://schemas.microsoft.com/office/drawing/2014/main" val="1562383093"/>
                  </a:ext>
                </a:extLst>
              </a:tr>
              <a:tr h="413463">
                <a:tc>
                  <a:txBody>
                    <a:bodyPr/>
                    <a:lstStyle/>
                    <a:p>
                      <a:r>
                        <a:rPr lang="en-US" dirty="0"/>
                        <a:t>10</a:t>
                      </a:r>
                    </a:p>
                  </a:txBody>
                  <a:tcPr/>
                </a:tc>
                <a:tc>
                  <a:txBody>
                    <a:bodyPr/>
                    <a:lstStyle/>
                    <a:p>
                      <a:r>
                        <a:rPr lang="en-US" sz="1200" dirty="0"/>
                        <a:t>Archive </a:t>
                      </a:r>
                    </a:p>
                  </a:txBody>
                  <a:tcPr/>
                </a:tc>
                <a:tc>
                  <a:txBody>
                    <a:bodyPr/>
                    <a:lstStyle/>
                    <a:p>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a:t>
                      </a:r>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is designed to provide organizations with a low cost means of delivering durable, highly available, secure cloud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for rarely accessed data with flexible latency requirements (on the order of hours)</a:t>
                      </a:r>
                      <a:endParaRPr lang="en-US" sz="1000"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54061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2. AZURE Network</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930040531"/>
              </p:ext>
            </p:extLst>
          </p:nvPr>
        </p:nvGraphicFramePr>
        <p:xfrm>
          <a:off x="301995" y="1152983"/>
          <a:ext cx="11520911" cy="5531409"/>
        </p:xfrm>
        <a:graphic>
          <a:graphicData uri="http://schemas.openxmlformats.org/drawingml/2006/table">
            <a:tbl>
              <a:tblPr firstRow="1" bandRow="1">
                <a:tableStyleId>{74C1A8A3-306A-4EB7-A6B1-4F7E0EB9C5D6}</a:tableStyleId>
              </a:tblPr>
              <a:tblGrid>
                <a:gridCol w="579704">
                  <a:extLst>
                    <a:ext uri="{9D8B030D-6E8A-4147-A177-3AD203B41FA5}">
                      <a16:colId xmlns:a16="http://schemas.microsoft.com/office/drawing/2014/main" val="3718597760"/>
                    </a:ext>
                  </a:extLst>
                </a:gridCol>
                <a:gridCol w="2154395">
                  <a:extLst>
                    <a:ext uri="{9D8B030D-6E8A-4147-A177-3AD203B41FA5}">
                      <a16:colId xmlns:a16="http://schemas.microsoft.com/office/drawing/2014/main" val="617157188"/>
                    </a:ext>
                  </a:extLst>
                </a:gridCol>
                <a:gridCol w="878681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sz="1400" dirty="0" err="1"/>
                        <a:t>VNet</a:t>
                      </a:r>
                      <a:endParaRPr lang="en-US" sz="1400" dirty="0"/>
                    </a:p>
                  </a:txBody>
                  <a:tcPr/>
                </a:tc>
                <a:tc>
                  <a:txBody>
                    <a:bodyPr/>
                    <a:lstStyle/>
                    <a:p>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Service Endpoints enable you to isolate connectivity to your logical server from a given subnet or set of subnets within your virtual network. The traffic to Azure SQL Data Warehouse from your </a:t>
                      </a:r>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will always stay within the Azure </a:t>
                      </a:r>
                      <a:r>
                        <a:rPr lang="en-IN" sz="1200" b="1" i="0" kern="1200" dirty="0">
                          <a:solidFill>
                            <a:schemeClr val="dk1"/>
                          </a:solidFill>
                          <a:effectLst/>
                          <a:latin typeface="+mn-lt"/>
                          <a:ea typeface="+mn-ea"/>
                          <a:cs typeface="+mn-cs"/>
                        </a:rPr>
                        <a:t>backbone network. </a:t>
                      </a:r>
                      <a:endParaRPr lang="en-US" sz="120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sz="1400" dirty="0"/>
                        <a:t>Load balancer</a:t>
                      </a:r>
                    </a:p>
                  </a:txBody>
                  <a:tcPr/>
                </a:tc>
                <a:tc>
                  <a:txBody>
                    <a:bodyPr/>
                    <a:lstStyle/>
                    <a:p>
                      <a:r>
                        <a:rPr lang="en-IN" sz="1100" b="0" i="0" kern="1200" dirty="0">
                          <a:solidFill>
                            <a:schemeClr val="dk1"/>
                          </a:solidFill>
                          <a:effectLst/>
                          <a:latin typeface="+mn-lt"/>
                          <a:ea typeface="+mn-ea"/>
                          <a:cs typeface="+mn-cs"/>
                        </a:rPr>
                        <a:t>With Azure Load Balancer, you can scale your applications and create high availability for your services. Load Balancer supports inbound and outbound scenarios, provides low latency and high throughput, and scales up to millions of flows for all TCP and UDP applications.</a:t>
                      </a:r>
                      <a:endParaRPr lang="en-US" sz="1100"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sz="1400" dirty="0"/>
                        <a:t>Application Gateway</a:t>
                      </a:r>
                    </a:p>
                  </a:txBody>
                  <a:tcPr/>
                </a:tc>
                <a:tc>
                  <a:txBody>
                    <a:bodyPr/>
                    <a:lstStyle/>
                    <a:p>
                      <a:r>
                        <a:rPr lang="en-IN" sz="1100" b="0" i="0" kern="1200" dirty="0">
                          <a:solidFill>
                            <a:schemeClr val="dk1"/>
                          </a:solidFill>
                          <a:effectLst/>
                          <a:latin typeface="+mn-lt"/>
                          <a:ea typeface="+mn-ea"/>
                          <a:cs typeface="+mn-cs"/>
                        </a:rPr>
                        <a:t>Azure Application Gateway is a web traffic load balancer that enables you to manage traffic to your web applications. </a:t>
                      </a:r>
                    </a:p>
                    <a:p>
                      <a:r>
                        <a:rPr lang="en-IN" sz="1100" b="0" i="0" kern="1200" dirty="0">
                          <a:solidFill>
                            <a:schemeClr val="dk1"/>
                          </a:solidFill>
                          <a:effectLst/>
                          <a:latin typeface="+mn-lt"/>
                          <a:ea typeface="+mn-ea"/>
                          <a:cs typeface="+mn-cs"/>
                        </a:rPr>
                        <a:t>This is based on Layer 7 Load Balancing </a:t>
                      </a:r>
                      <a:endParaRPr lang="en-US" sz="11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sz="1400" dirty="0"/>
                        <a:t>Traffic Manager</a:t>
                      </a:r>
                    </a:p>
                  </a:txBody>
                  <a:tcPr/>
                </a:tc>
                <a:tc>
                  <a:txBody>
                    <a:bodyPr/>
                    <a:lstStyle/>
                    <a:p>
                      <a:endParaRPr lang="en-US"/>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sz="1400" dirty="0"/>
                        <a:t>Express Route</a:t>
                      </a:r>
                    </a:p>
                  </a:txBody>
                  <a:tcPr/>
                </a:tc>
                <a:tc>
                  <a:txBody>
                    <a:bodyPr/>
                    <a:lstStyle/>
                    <a:p>
                      <a:endParaRPr lang="en-US"/>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sz="1400" dirty="0"/>
                        <a:t>VPN</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sz="1400" dirty="0"/>
                        <a:t>DNS</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sz="1400" dirty="0"/>
                        <a:t>Firewall</a:t>
                      </a:r>
                    </a:p>
                  </a:txBody>
                  <a:tcPr/>
                </a:tc>
                <a:tc>
                  <a:txBody>
                    <a:bodyPr/>
                    <a:lstStyle/>
                    <a:p>
                      <a:endParaRPr lang="en-US"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sz="1400" dirty="0"/>
                        <a:t>Virtual WAN</a:t>
                      </a:r>
                    </a:p>
                  </a:txBody>
                  <a:tcPr/>
                </a:tc>
                <a:tc>
                  <a:txBody>
                    <a:bodyPr/>
                    <a:lstStyle/>
                    <a:p>
                      <a:endParaRPr lang="en-US" dirty="0"/>
                    </a:p>
                  </a:txBody>
                  <a:tcPr/>
                </a:tc>
                <a:extLst>
                  <a:ext uri="{0D108BD9-81ED-4DB2-BD59-A6C34878D82A}">
                    <a16:rowId xmlns:a16="http://schemas.microsoft.com/office/drawing/2014/main" val="1562383093"/>
                  </a:ext>
                </a:extLst>
              </a:tr>
              <a:tr h="477441">
                <a:tc>
                  <a:txBody>
                    <a:bodyPr/>
                    <a:lstStyle/>
                    <a:p>
                      <a:r>
                        <a:rPr lang="en-US" dirty="0"/>
                        <a:t>10</a:t>
                      </a:r>
                    </a:p>
                  </a:txBody>
                  <a:tcPr/>
                </a:tc>
                <a:tc>
                  <a:txBody>
                    <a:bodyPr/>
                    <a:lstStyle/>
                    <a:p>
                      <a:r>
                        <a:rPr lang="en-US" sz="1400" dirty="0"/>
                        <a:t>DDoS</a:t>
                      </a:r>
                    </a:p>
                  </a:txBody>
                  <a:tcPr/>
                </a:tc>
                <a:tc>
                  <a:txBody>
                    <a:bodyPr/>
                    <a:lstStyle/>
                    <a:p>
                      <a:endParaRPr lang="en-US"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172616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3. AZURE COMPUTE</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451247209"/>
              </p:ext>
            </p:extLst>
          </p:nvPr>
        </p:nvGraphicFramePr>
        <p:xfrm>
          <a:off x="646111" y="1238249"/>
          <a:ext cx="9748839" cy="4459608"/>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Virtual Machine</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Cloud Service</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Service Fabric</a:t>
                      </a:r>
                    </a:p>
                  </a:txBody>
                  <a:tcPr/>
                </a:tc>
                <a:tc>
                  <a:txBody>
                    <a:bodyPr/>
                    <a:lstStyle/>
                    <a:p>
                      <a:endParaRPr lang="en-US"/>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Batch</a:t>
                      </a:r>
                    </a:p>
                  </a:txBody>
                  <a:tcPr/>
                </a:tc>
                <a:tc>
                  <a:txBody>
                    <a:bodyPr/>
                    <a:lstStyle/>
                    <a:p>
                      <a:endParaRPr lang="en-US"/>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Cycle Cloud</a:t>
                      </a:r>
                    </a:p>
                  </a:txBody>
                  <a:tcPr/>
                </a:tc>
                <a:tc>
                  <a:txBody>
                    <a:bodyPr/>
                    <a:lstStyle/>
                    <a:p>
                      <a:endParaRPr lang="en-US"/>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SAP Hana</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Functions</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Virtual Machine scale sets</a:t>
                      </a:r>
                    </a:p>
                  </a:txBody>
                  <a:tcPr/>
                </a:tc>
                <a:tc>
                  <a:txBody>
                    <a:bodyPr/>
                    <a:lstStyle/>
                    <a:p>
                      <a:endParaRPr lang="en-US" dirty="0"/>
                    </a:p>
                  </a:txBody>
                  <a:tcPr/>
                </a:tc>
                <a:extLst>
                  <a:ext uri="{0D108BD9-81ED-4DB2-BD59-A6C34878D82A}">
                    <a16:rowId xmlns:a16="http://schemas.microsoft.com/office/drawing/2014/main" val="4130557857"/>
                  </a:ext>
                </a:extLst>
              </a:tr>
            </a:tbl>
          </a:graphicData>
        </a:graphic>
      </p:graphicFrame>
    </p:spTree>
    <p:extLst>
      <p:ext uri="{BB962C8B-B14F-4D97-AF65-F5344CB8AC3E}">
        <p14:creationId xmlns:p14="http://schemas.microsoft.com/office/powerpoint/2010/main" val="1642901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4. AZURE DATABASES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066006632"/>
              </p:ext>
            </p:extLst>
          </p:nvPr>
        </p:nvGraphicFramePr>
        <p:xfrm>
          <a:off x="646111" y="1238249"/>
          <a:ext cx="9748839" cy="477441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err="1"/>
                        <a:t>Redis</a:t>
                      </a:r>
                      <a:r>
                        <a:rPr lang="en-US" dirty="0"/>
                        <a:t> Cache</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Data Factory</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DMS</a:t>
                      </a:r>
                    </a:p>
                  </a:txBody>
                  <a:tcPr/>
                </a:tc>
                <a:tc>
                  <a:txBody>
                    <a:bodyPr/>
                    <a:lstStyle/>
                    <a:p>
                      <a:endParaRPr lang="en-US"/>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SQL Server on VM</a:t>
                      </a:r>
                    </a:p>
                  </a:txBody>
                  <a:tcPr/>
                </a:tc>
                <a:tc>
                  <a:txBody>
                    <a:bodyPr/>
                    <a:lstStyle/>
                    <a:p>
                      <a:endParaRPr lang="en-US"/>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SQL DB</a:t>
                      </a:r>
                    </a:p>
                  </a:txBody>
                  <a:tcPr/>
                </a:tc>
                <a:tc>
                  <a:txBody>
                    <a:bodyPr/>
                    <a:lstStyle/>
                    <a:p>
                      <a:endParaRPr lang="en-US"/>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SQL DW</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SQL SD</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Cosmos DB</a:t>
                      </a:r>
                    </a:p>
                  </a:txBody>
                  <a:tcPr/>
                </a:tc>
                <a:tc>
                  <a:txBody>
                    <a:bodyPr/>
                    <a:lstStyle/>
                    <a:p>
                      <a:endParaRPr lang="en-US"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dirty="0"/>
                        <a:t>Azure DB for </a:t>
                      </a:r>
                    </a:p>
                  </a:txBody>
                  <a:tcPr/>
                </a:tc>
                <a:tc>
                  <a:txBody>
                    <a:bodyPr/>
                    <a:lstStyle/>
                    <a:p>
                      <a:endParaRPr lang="en-US" dirty="0"/>
                    </a:p>
                  </a:txBody>
                  <a:tcPr/>
                </a:tc>
                <a:extLst>
                  <a:ext uri="{0D108BD9-81ED-4DB2-BD59-A6C34878D82A}">
                    <a16:rowId xmlns:a16="http://schemas.microsoft.com/office/drawing/2014/main" val="1562383093"/>
                  </a:ext>
                </a:extLst>
              </a:tr>
            </a:tbl>
          </a:graphicData>
        </a:graphic>
      </p:graphicFrame>
    </p:spTree>
    <p:extLst>
      <p:ext uri="{BB962C8B-B14F-4D97-AF65-F5344CB8AC3E}">
        <p14:creationId xmlns:p14="http://schemas.microsoft.com/office/powerpoint/2010/main" val="104971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5. AZURE ANALYTICS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892002168"/>
              </p:ext>
            </p:extLst>
          </p:nvPr>
        </p:nvGraphicFramePr>
        <p:xfrm>
          <a:off x="646111" y="1523999"/>
          <a:ext cx="9748839" cy="4144806"/>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Data Lake Analytics</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Stream Analytics</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Power BI Embedded</a:t>
                      </a:r>
                    </a:p>
                  </a:txBody>
                  <a:tcPr/>
                </a:tc>
                <a:tc>
                  <a:txBody>
                    <a:bodyPr/>
                    <a:lstStyle/>
                    <a:p>
                      <a:endParaRPr lang="en-US"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HD insight</a:t>
                      </a:r>
                    </a:p>
                  </a:txBody>
                  <a:tcPr/>
                </a:tc>
                <a:tc>
                  <a:txBody>
                    <a:bodyPr/>
                    <a:lstStyle/>
                    <a:p>
                      <a:endParaRPr lang="en-US"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Machine Learning</a:t>
                      </a:r>
                    </a:p>
                  </a:txBody>
                  <a:tcPr/>
                </a:tc>
                <a:tc>
                  <a:txBody>
                    <a:bodyPr/>
                    <a:lstStyle/>
                    <a:p>
                      <a:endParaRPr lang="en-US"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Cognitive Services</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Data Explorer</a:t>
                      </a:r>
                    </a:p>
                  </a:txBody>
                  <a:tcPr/>
                </a:tc>
                <a:tc>
                  <a:txBody>
                    <a:bodyPr/>
                    <a:lstStyle/>
                    <a:p>
                      <a:endParaRPr lang="en-US" dirty="0"/>
                    </a:p>
                  </a:txBody>
                  <a:tcPr/>
                </a:tc>
                <a:extLst>
                  <a:ext uri="{0D108BD9-81ED-4DB2-BD59-A6C34878D82A}">
                    <a16:rowId xmlns:a16="http://schemas.microsoft.com/office/drawing/2014/main" val="1781161816"/>
                  </a:ext>
                </a:extLst>
              </a:tr>
            </a:tbl>
          </a:graphicData>
        </a:graphic>
      </p:graphicFrame>
    </p:spTree>
    <p:extLst>
      <p:ext uri="{BB962C8B-B14F-4D97-AF65-F5344CB8AC3E}">
        <p14:creationId xmlns:p14="http://schemas.microsoft.com/office/powerpoint/2010/main" val="378509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EA6B-EFC7-BB4B-BFAB-13AC633D32BE}"/>
              </a:ext>
            </a:extLst>
          </p:cNvPr>
          <p:cNvSpPr>
            <a:spLocks noGrp="1"/>
          </p:cNvSpPr>
          <p:nvPr>
            <p:ph type="title"/>
          </p:nvPr>
        </p:nvSpPr>
        <p:spPr/>
        <p:txBody>
          <a:bodyPr/>
          <a:lstStyle/>
          <a:p>
            <a:r>
              <a:rPr lang="en-US" dirty="0"/>
              <a:t>Course Content	</a:t>
            </a:r>
          </a:p>
        </p:txBody>
      </p:sp>
      <p:sp>
        <p:nvSpPr>
          <p:cNvPr id="3" name="Content Placeholder 2">
            <a:extLst>
              <a:ext uri="{FF2B5EF4-FFF2-40B4-BE49-F238E27FC236}">
                <a16:creationId xmlns:a16="http://schemas.microsoft.com/office/drawing/2014/main" id="{08D2F099-E822-9F47-A6DF-2DC2B6D8E2D6}"/>
              </a:ext>
            </a:extLst>
          </p:cNvPr>
          <p:cNvSpPr>
            <a:spLocks noGrp="1"/>
          </p:cNvSpPr>
          <p:nvPr>
            <p:ph idx="1"/>
          </p:nvPr>
        </p:nvSpPr>
        <p:spPr/>
        <p:txBody>
          <a:bodyPr>
            <a:normAutofit fontScale="85000" lnSpcReduction="20000"/>
          </a:bodyPr>
          <a:lstStyle/>
          <a:p>
            <a:r>
              <a:rPr lang="en-US" dirty="0"/>
              <a:t>Understanding Cloud Computing Basics </a:t>
            </a:r>
          </a:p>
          <a:p>
            <a:r>
              <a:rPr lang="en-US" dirty="0"/>
              <a:t>Azure Overview &amp; Understanding Azure Services</a:t>
            </a:r>
          </a:p>
          <a:p>
            <a:r>
              <a:rPr lang="en-US" dirty="0"/>
              <a:t>Chapter 1 </a:t>
            </a:r>
            <a:r>
              <a:rPr lang="en-US" dirty="0">
                <a:sym typeface="Wingdings" pitchFamily="2" charset="2"/>
              </a:rPr>
              <a:t> </a:t>
            </a:r>
            <a:r>
              <a:rPr lang="en-US" dirty="0"/>
              <a:t>Azure Storage </a:t>
            </a:r>
          </a:p>
          <a:p>
            <a:r>
              <a:rPr lang="en-US" dirty="0"/>
              <a:t>Chapter 2 </a:t>
            </a:r>
            <a:r>
              <a:rPr lang="en-US" dirty="0">
                <a:sym typeface="Wingdings" pitchFamily="2" charset="2"/>
              </a:rPr>
              <a:t> </a:t>
            </a:r>
            <a:r>
              <a:rPr lang="en-US" dirty="0"/>
              <a:t>Azure Network </a:t>
            </a:r>
          </a:p>
          <a:p>
            <a:r>
              <a:rPr lang="en-US" dirty="0"/>
              <a:t>Chapter 3 </a:t>
            </a:r>
            <a:r>
              <a:rPr lang="en-US" dirty="0">
                <a:sym typeface="Wingdings" pitchFamily="2" charset="2"/>
              </a:rPr>
              <a:t> </a:t>
            </a:r>
            <a:r>
              <a:rPr lang="en-US" dirty="0"/>
              <a:t>Azure Compute</a:t>
            </a:r>
          </a:p>
          <a:p>
            <a:r>
              <a:rPr lang="en-US" dirty="0"/>
              <a:t>Chapter 4 </a:t>
            </a:r>
            <a:r>
              <a:rPr lang="en-US" dirty="0">
                <a:sym typeface="Wingdings" pitchFamily="2" charset="2"/>
              </a:rPr>
              <a:t> Azure </a:t>
            </a:r>
            <a:r>
              <a:rPr lang="en-US" dirty="0"/>
              <a:t>App Services</a:t>
            </a:r>
          </a:p>
          <a:p>
            <a:r>
              <a:rPr lang="en-US" dirty="0"/>
              <a:t>Chapter 5 </a:t>
            </a:r>
            <a:r>
              <a:rPr lang="en-US" dirty="0">
                <a:sym typeface="Wingdings" pitchFamily="2" charset="2"/>
              </a:rPr>
              <a:t> Azure Databases</a:t>
            </a:r>
          </a:p>
          <a:p>
            <a:r>
              <a:rPr lang="en-US" dirty="0">
                <a:sym typeface="Wingdings" pitchFamily="2" charset="2"/>
              </a:rPr>
              <a:t>Chapter 6  Azure Big Data </a:t>
            </a:r>
          </a:p>
          <a:p>
            <a:r>
              <a:rPr lang="en-US" dirty="0">
                <a:sym typeface="Wingdings" pitchFamily="2" charset="2"/>
              </a:rPr>
              <a:t>Chapter 7  Azure EAI</a:t>
            </a:r>
            <a:r>
              <a:rPr lang="en-US" dirty="0"/>
              <a:t> (Enterprise Application Integration) </a:t>
            </a:r>
          </a:p>
          <a:p>
            <a:r>
              <a:rPr lang="en-US" dirty="0"/>
              <a:t>Chapter 8 </a:t>
            </a:r>
            <a:r>
              <a:rPr lang="en-US" dirty="0">
                <a:sym typeface="Wingdings" pitchFamily="2" charset="2"/>
              </a:rPr>
              <a:t> Azure IOT (Internet of Things) </a:t>
            </a:r>
          </a:p>
          <a:p>
            <a:r>
              <a:rPr lang="en-US" dirty="0">
                <a:sym typeface="Wingdings" pitchFamily="2" charset="2"/>
              </a:rPr>
              <a:t>Chapter 9  Azure Security </a:t>
            </a:r>
          </a:p>
          <a:p>
            <a:r>
              <a:rPr lang="en-US" dirty="0">
                <a:sym typeface="Wingdings" pitchFamily="2" charset="2"/>
              </a:rPr>
              <a:t>Chapter 10  Azure Automation </a:t>
            </a:r>
            <a:endParaRPr lang="en-US" dirty="0"/>
          </a:p>
          <a:p>
            <a:endParaRPr lang="en-US" dirty="0"/>
          </a:p>
          <a:p>
            <a:endParaRPr lang="en-US" dirty="0"/>
          </a:p>
        </p:txBody>
      </p:sp>
    </p:spTree>
    <p:extLst>
      <p:ext uri="{BB962C8B-B14F-4D97-AF65-F5344CB8AC3E}">
        <p14:creationId xmlns:p14="http://schemas.microsoft.com/office/powerpoint/2010/main" val="37336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6. AZURE APP Services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574191896"/>
              </p:ext>
            </p:extLst>
          </p:nvPr>
        </p:nvGraphicFramePr>
        <p:xfrm>
          <a:off x="646111" y="1523999"/>
          <a:ext cx="9748839" cy="477441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CDN</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Media Services</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API Management</a:t>
                      </a:r>
                    </a:p>
                  </a:txBody>
                  <a:tcPr/>
                </a:tc>
                <a:tc>
                  <a:txBody>
                    <a:bodyPr/>
                    <a:lstStyle/>
                    <a:p>
                      <a:endParaRPr lang="en-US"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Notifications</a:t>
                      </a:r>
                    </a:p>
                  </a:txBody>
                  <a:tcPr/>
                </a:tc>
                <a:tc>
                  <a:txBody>
                    <a:bodyPr/>
                    <a:lstStyle/>
                    <a:p>
                      <a:endParaRPr lang="en-US"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Web Apps</a:t>
                      </a:r>
                    </a:p>
                  </a:txBody>
                  <a:tcPr/>
                </a:tc>
                <a:tc>
                  <a:txBody>
                    <a:bodyPr/>
                    <a:lstStyle/>
                    <a:p>
                      <a:endParaRPr lang="en-US"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Mobile Apps</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Logic Apps</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API Apps</a:t>
                      </a:r>
                    </a:p>
                  </a:txBody>
                  <a:tcPr/>
                </a:tc>
                <a:tc>
                  <a:txBody>
                    <a:bodyPr/>
                    <a:lstStyle/>
                    <a:p>
                      <a:endParaRPr lang="en-US" dirty="0"/>
                    </a:p>
                  </a:txBody>
                  <a:tcPr/>
                </a:tc>
                <a:extLst>
                  <a:ext uri="{0D108BD9-81ED-4DB2-BD59-A6C34878D82A}">
                    <a16:rowId xmlns:a16="http://schemas.microsoft.com/office/drawing/2014/main" val="1968117564"/>
                  </a:ext>
                </a:extLst>
              </a:tr>
              <a:tr h="477441">
                <a:tc>
                  <a:txBody>
                    <a:bodyPr/>
                    <a:lstStyle/>
                    <a:p>
                      <a:r>
                        <a:rPr lang="en-US" dirty="0"/>
                        <a:t>9</a:t>
                      </a:r>
                    </a:p>
                  </a:txBody>
                  <a:tcPr/>
                </a:tc>
                <a:tc>
                  <a:txBody>
                    <a:bodyPr/>
                    <a:lstStyle/>
                    <a:p>
                      <a:r>
                        <a:rPr lang="en-US" dirty="0"/>
                        <a:t>Search</a:t>
                      </a:r>
                    </a:p>
                  </a:txBody>
                  <a:tcPr/>
                </a:tc>
                <a:tc>
                  <a:txBody>
                    <a:bodyPr/>
                    <a:lstStyle/>
                    <a:p>
                      <a:endParaRPr lang="en-US" dirty="0"/>
                    </a:p>
                  </a:txBody>
                  <a:tcPr/>
                </a:tc>
                <a:extLst>
                  <a:ext uri="{0D108BD9-81ED-4DB2-BD59-A6C34878D82A}">
                    <a16:rowId xmlns:a16="http://schemas.microsoft.com/office/drawing/2014/main" val="742084994"/>
                  </a:ext>
                </a:extLst>
              </a:tr>
            </a:tbl>
          </a:graphicData>
        </a:graphic>
      </p:graphicFrame>
    </p:spTree>
    <p:extLst>
      <p:ext uri="{BB962C8B-B14F-4D97-AF65-F5344CB8AC3E}">
        <p14:creationId xmlns:p14="http://schemas.microsoft.com/office/powerpoint/2010/main" val="3980031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7. EAI</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693937786"/>
              </p:ext>
            </p:extLst>
          </p:nvPr>
        </p:nvGraphicFramePr>
        <p:xfrm>
          <a:off x="646111" y="1523999"/>
          <a:ext cx="9748839" cy="361950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Service Bus</a:t>
                      </a:r>
                    </a:p>
                  </a:txBody>
                  <a:tcPr/>
                </a:tc>
                <a:tc>
                  <a:txBody>
                    <a:bodyPr/>
                    <a:lstStyle/>
                    <a:p>
                      <a:endParaRPr lang="en-US"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Biztalk Services</a:t>
                      </a:r>
                    </a:p>
                  </a:txBody>
                  <a:tcPr/>
                </a:tc>
                <a:tc>
                  <a:txBody>
                    <a:bodyPr/>
                    <a:lstStyle/>
                    <a:p>
                      <a:endParaRPr lang="en-US"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Logic Apps</a:t>
                      </a:r>
                    </a:p>
                  </a:txBody>
                  <a:tcPr/>
                </a:tc>
                <a:tc>
                  <a:txBody>
                    <a:bodyPr/>
                    <a:lstStyle/>
                    <a:p>
                      <a:endParaRPr lang="en-US" dirty="0"/>
                    </a:p>
                  </a:txBody>
                  <a:tcPr/>
                </a:tc>
                <a:extLst>
                  <a:ext uri="{0D108BD9-81ED-4DB2-BD59-A6C34878D82A}">
                    <a16:rowId xmlns:a16="http://schemas.microsoft.com/office/drawing/2014/main" val="1840122962"/>
                  </a:ext>
                </a:extLst>
              </a:tr>
              <a:tr h="723900">
                <a:tc>
                  <a:txBody>
                    <a:bodyPr/>
                    <a:lstStyle/>
                    <a:p>
                      <a:r>
                        <a:rPr lang="en-US" dirty="0"/>
                        <a:t>4</a:t>
                      </a:r>
                    </a:p>
                  </a:txBody>
                  <a:tcPr/>
                </a:tc>
                <a:tc>
                  <a:txBody>
                    <a:bodyPr/>
                    <a:lstStyle/>
                    <a:p>
                      <a:r>
                        <a:rPr lang="en-US" dirty="0"/>
                        <a:t>Event Grid</a:t>
                      </a:r>
                    </a:p>
                  </a:txBody>
                  <a:tcPr/>
                </a:tc>
                <a:tc>
                  <a:txBody>
                    <a:bodyPr/>
                    <a:lstStyle/>
                    <a:p>
                      <a:endParaRPr lang="en-US" dirty="0"/>
                    </a:p>
                  </a:txBody>
                  <a:tcPr/>
                </a:tc>
                <a:extLst>
                  <a:ext uri="{0D108BD9-81ED-4DB2-BD59-A6C34878D82A}">
                    <a16:rowId xmlns:a16="http://schemas.microsoft.com/office/drawing/2014/main" val="2716025782"/>
                  </a:ext>
                </a:extLst>
              </a:tr>
            </a:tbl>
          </a:graphicData>
        </a:graphic>
      </p:graphicFrame>
    </p:spTree>
    <p:extLst>
      <p:ext uri="{BB962C8B-B14F-4D97-AF65-F5344CB8AC3E}">
        <p14:creationId xmlns:p14="http://schemas.microsoft.com/office/powerpoint/2010/main" val="1836381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8. IoT</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878589207"/>
              </p:ext>
            </p:extLst>
          </p:nvPr>
        </p:nvGraphicFramePr>
        <p:xfrm>
          <a:off x="646111" y="1523999"/>
          <a:ext cx="9748839" cy="434340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IoT Central</a:t>
                      </a:r>
                    </a:p>
                  </a:txBody>
                  <a:tcPr/>
                </a:tc>
                <a:tc>
                  <a:txBody>
                    <a:bodyPr/>
                    <a:lstStyle/>
                    <a:p>
                      <a:endParaRPr lang="en-US"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IoT Hub</a:t>
                      </a:r>
                    </a:p>
                  </a:txBody>
                  <a:tcPr/>
                </a:tc>
                <a:tc>
                  <a:txBody>
                    <a:bodyPr/>
                    <a:lstStyle/>
                    <a:p>
                      <a:endParaRPr lang="en-US"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Event Hubs</a:t>
                      </a:r>
                    </a:p>
                  </a:txBody>
                  <a:tcPr/>
                </a:tc>
                <a:tc>
                  <a:txBody>
                    <a:bodyPr/>
                    <a:lstStyle/>
                    <a:p>
                      <a:endParaRPr lang="en-US" dirty="0"/>
                    </a:p>
                  </a:txBody>
                  <a:tcPr/>
                </a:tc>
                <a:extLst>
                  <a:ext uri="{0D108BD9-81ED-4DB2-BD59-A6C34878D82A}">
                    <a16:rowId xmlns:a16="http://schemas.microsoft.com/office/drawing/2014/main" val="1840122962"/>
                  </a:ext>
                </a:extLst>
              </a:tr>
              <a:tr h="723900">
                <a:tc>
                  <a:txBody>
                    <a:bodyPr/>
                    <a:lstStyle/>
                    <a:p>
                      <a:r>
                        <a:rPr lang="en-US" dirty="0"/>
                        <a:t>4</a:t>
                      </a:r>
                    </a:p>
                  </a:txBody>
                  <a:tcPr/>
                </a:tc>
                <a:tc>
                  <a:txBody>
                    <a:bodyPr/>
                    <a:lstStyle/>
                    <a:p>
                      <a:r>
                        <a:rPr lang="en-US" dirty="0"/>
                        <a:t>Notification Hubs</a:t>
                      </a:r>
                    </a:p>
                  </a:txBody>
                  <a:tcPr/>
                </a:tc>
                <a:tc>
                  <a:txBody>
                    <a:bodyPr/>
                    <a:lstStyle/>
                    <a:p>
                      <a:endParaRPr lang="en-US" dirty="0"/>
                    </a:p>
                  </a:txBody>
                  <a:tcPr/>
                </a:tc>
                <a:extLst>
                  <a:ext uri="{0D108BD9-81ED-4DB2-BD59-A6C34878D82A}">
                    <a16:rowId xmlns:a16="http://schemas.microsoft.com/office/drawing/2014/main" val="2716025782"/>
                  </a:ext>
                </a:extLst>
              </a:tr>
              <a:tr h="723900">
                <a:tc>
                  <a:txBody>
                    <a:bodyPr/>
                    <a:lstStyle/>
                    <a:p>
                      <a:r>
                        <a:rPr lang="en-US" dirty="0"/>
                        <a:t>5</a:t>
                      </a:r>
                    </a:p>
                  </a:txBody>
                  <a:tcPr/>
                </a:tc>
                <a:tc>
                  <a:txBody>
                    <a:bodyPr/>
                    <a:lstStyle/>
                    <a:p>
                      <a:r>
                        <a:rPr lang="en-US" dirty="0"/>
                        <a:t>IoT Edge</a:t>
                      </a:r>
                    </a:p>
                  </a:txBody>
                  <a:tcPr/>
                </a:tc>
                <a:tc>
                  <a:txBody>
                    <a:bodyPr/>
                    <a:lstStyle/>
                    <a:p>
                      <a:endParaRPr lang="en-US" dirty="0"/>
                    </a:p>
                  </a:txBody>
                  <a:tcPr/>
                </a:tc>
                <a:extLst>
                  <a:ext uri="{0D108BD9-81ED-4DB2-BD59-A6C34878D82A}">
                    <a16:rowId xmlns:a16="http://schemas.microsoft.com/office/drawing/2014/main" val="1765193887"/>
                  </a:ext>
                </a:extLst>
              </a:tr>
            </a:tbl>
          </a:graphicData>
        </a:graphic>
      </p:graphicFrame>
    </p:spTree>
    <p:extLst>
      <p:ext uri="{BB962C8B-B14F-4D97-AF65-F5344CB8AC3E}">
        <p14:creationId xmlns:p14="http://schemas.microsoft.com/office/powerpoint/2010/main" val="3349030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9. Management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742928664"/>
              </p:ext>
            </p:extLst>
          </p:nvPr>
        </p:nvGraphicFramePr>
        <p:xfrm>
          <a:off x="646111" y="1338262"/>
          <a:ext cx="9798052" cy="5183505"/>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Application Insights</a:t>
                      </a:r>
                    </a:p>
                  </a:txBody>
                  <a:tcPr/>
                </a:tc>
                <a:tc>
                  <a:txBody>
                    <a:bodyPr/>
                    <a:lstStyle/>
                    <a:p>
                      <a:endParaRPr lang="en-US" dirty="0"/>
                    </a:p>
                  </a:txBody>
                  <a:tcPr/>
                </a:tc>
                <a:extLst>
                  <a:ext uri="{0D108BD9-81ED-4DB2-BD59-A6C34878D82A}">
                    <a16:rowId xmlns:a16="http://schemas.microsoft.com/office/drawing/2014/main" val="3724517767"/>
                  </a:ext>
                </a:extLst>
              </a:tr>
              <a:tr h="504825">
                <a:tc>
                  <a:txBody>
                    <a:bodyPr/>
                    <a:lstStyle/>
                    <a:p>
                      <a:r>
                        <a:rPr lang="en-US" dirty="0"/>
                        <a:t>2</a:t>
                      </a:r>
                    </a:p>
                  </a:txBody>
                  <a:tcPr/>
                </a:tc>
                <a:tc>
                  <a:txBody>
                    <a:bodyPr/>
                    <a:lstStyle/>
                    <a:p>
                      <a:r>
                        <a:rPr lang="en-US" dirty="0"/>
                        <a:t>Automation</a:t>
                      </a:r>
                    </a:p>
                  </a:txBody>
                  <a:tcPr/>
                </a:tc>
                <a:tc>
                  <a:txBody>
                    <a:bodyPr/>
                    <a:lstStyle/>
                    <a:p>
                      <a:endParaRPr lang="en-US" dirty="0"/>
                    </a:p>
                  </a:txBody>
                  <a:tcPr/>
                </a:tc>
                <a:extLst>
                  <a:ext uri="{0D108BD9-81ED-4DB2-BD59-A6C34878D82A}">
                    <a16:rowId xmlns:a16="http://schemas.microsoft.com/office/drawing/2014/main" val="3931157332"/>
                  </a:ext>
                </a:extLst>
              </a:tr>
              <a:tr h="504825">
                <a:tc>
                  <a:txBody>
                    <a:bodyPr/>
                    <a:lstStyle/>
                    <a:p>
                      <a:r>
                        <a:rPr lang="en-US" dirty="0"/>
                        <a:t>3</a:t>
                      </a:r>
                    </a:p>
                  </a:txBody>
                  <a:tcPr/>
                </a:tc>
                <a:tc>
                  <a:txBody>
                    <a:bodyPr/>
                    <a:lstStyle/>
                    <a:p>
                      <a:r>
                        <a:rPr lang="en-US" dirty="0"/>
                        <a:t>Billing</a:t>
                      </a:r>
                    </a:p>
                  </a:txBody>
                  <a:tcPr/>
                </a:tc>
                <a:tc>
                  <a:txBody>
                    <a:bodyPr/>
                    <a:lstStyle/>
                    <a:p>
                      <a:endParaRPr lang="en-US" dirty="0"/>
                    </a:p>
                  </a:txBody>
                  <a:tcPr/>
                </a:tc>
                <a:extLst>
                  <a:ext uri="{0D108BD9-81ED-4DB2-BD59-A6C34878D82A}">
                    <a16:rowId xmlns:a16="http://schemas.microsoft.com/office/drawing/2014/main" val="1840122962"/>
                  </a:ext>
                </a:extLst>
              </a:tr>
              <a:tr h="504825">
                <a:tc>
                  <a:txBody>
                    <a:bodyPr/>
                    <a:lstStyle/>
                    <a:p>
                      <a:r>
                        <a:rPr lang="en-US" dirty="0"/>
                        <a:t>4</a:t>
                      </a:r>
                    </a:p>
                  </a:txBody>
                  <a:tcPr/>
                </a:tc>
                <a:tc>
                  <a:txBody>
                    <a:bodyPr/>
                    <a:lstStyle/>
                    <a:p>
                      <a:r>
                        <a:rPr lang="en-US" dirty="0"/>
                        <a:t>Cost Management</a:t>
                      </a:r>
                    </a:p>
                  </a:txBody>
                  <a:tcPr/>
                </a:tc>
                <a:tc>
                  <a:txBody>
                    <a:bodyPr/>
                    <a:lstStyle/>
                    <a:p>
                      <a:endParaRPr lang="en-US" dirty="0"/>
                    </a:p>
                  </a:txBody>
                  <a:tcPr/>
                </a:tc>
                <a:extLst>
                  <a:ext uri="{0D108BD9-81ED-4DB2-BD59-A6C34878D82A}">
                    <a16:rowId xmlns:a16="http://schemas.microsoft.com/office/drawing/2014/main" val="2716025782"/>
                  </a:ext>
                </a:extLst>
              </a:tr>
              <a:tr h="504825">
                <a:tc>
                  <a:txBody>
                    <a:bodyPr/>
                    <a:lstStyle/>
                    <a:p>
                      <a:r>
                        <a:rPr lang="en-US" dirty="0"/>
                        <a:t>5</a:t>
                      </a:r>
                    </a:p>
                  </a:txBody>
                  <a:tcPr/>
                </a:tc>
                <a:tc>
                  <a:txBody>
                    <a:bodyPr/>
                    <a:lstStyle/>
                    <a:p>
                      <a:r>
                        <a:rPr lang="en-US" dirty="0"/>
                        <a:t>Azure Monitor</a:t>
                      </a:r>
                    </a:p>
                  </a:txBody>
                  <a:tcPr/>
                </a:tc>
                <a:tc>
                  <a:txBody>
                    <a:bodyPr/>
                    <a:lstStyle/>
                    <a:p>
                      <a:endParaRPr lang="en-US" dirty="0"/>
                    </a:p>
                  </a:txBody>
                  <a:tcPr/>
                </a:tc>
                <a:extLst>
                  <a:ext uri="{0D108BD9-81ED-4DB2-BD59-A6C34878D82A}">
                    <a16:rowId xmlns:a16="http://schemas.microsoft.com/office/drawing/2014/main" val="1765193887"/>
                  </a:ext>
                </a:extLst>
              </a:tr>
              <a:tr h="504825">
                <a:tc>
                  <a:txBody>
                    <a:bodyPr/>
                    <a:lstStyle/>
                    <a:p>
                      <a:r>
                        <a:rPr lang="en-US" dirty="0"/>
                        <a:t>6</a:t>
                      </a:r>
                    </a:p>
                  </a:txBody>
                  <a:tcPr/>
                </a:tc>
                <a:tc>
                  <a:txBody>
                    <a:bodyPr/>
                    <a:lstStyle/>
                    <a:p>
                      <a:r>
                        <a:rPr lang="en-US" dirty="0"/>
                        <a:t>Log Analytics</a:t>
                      </a:r>
                    </a:p>
                  </a:txBody>
                  <a:tcPr/>
                </a:tc>
                <a:tc>
                  <a:txBody>
                    <a:bodyPr/>
                    <a:lstStyle/>
                    <a:p>
                      <a:endParaRPr lang="en-US" dirty="0"/>
                    </a:p>
                  </a:txBody>
                  <a:tcPr/>
                </a:tc>
                <a:extLst>
                  <a:ext uri="{0D108BD9-81ED-4DB2-BD59-A6C34878D82A}">
                    <a16:rowId xmlns:a16="http://schemas.microsoft.com/office/drawing/2014/main" val="1992887014"/>
                  </a:ext>
                </a:extLst>
              </a:tr>
              <a:tr h="504825">
                <a:tc>
                  <a:txBody>
                    <a:bodyPr/>
                    <a:lstStyle/>
                    <a:p>
                      <a:r>
                        <a:rPr lang="en-US" dirty="0"/>
                        <a:t>7</a:t>
                      </a:r>
                    </a:p>
                  </a:txBody>
                  <a:tcPr/>
                </a:tc>
                <a:tc>
                  <a:txBody>
                    <a:bodyPr/>
                    <a:lstStyle/>
                    <a:p>
                      <a:r>
                        <a:rPr lang="en-US" dirty="0"/>
                        <a:t>Advisor</a:t>
                      </a:r>
                    </a:p>
                  </a:txBody>
                  <a:tcPr/>
                </a:tc>
                <a:tc>
                  <a:txBody>
                    <a:bodyPr/>
                    <a:lstStyle/>
                    <a:p>
                      <a:endParaRPr lang="en-US" dirty="0"/>
                    </a:p>
                  </a:txBody>
                  <a:tcPr/>
                </a:tc>
                <a:extLst>
                  <a:ext uri="{0D108BD9-81ED-4DB2-BD59-A6C34878D82A}">
                    <a16:rowId xmlns:a16="http://schemas.microsoft.com/office/drawing/2014/main" val="1186541952"/>
                  </a:ext>
                </a:extLst>
              </a:tr>
              <a:tr h="504825">
                <a:tc>
                  <a:txBody>
                    <a:bodyPr/>
                    <a:lstStyle/>
                    <a:p>
                      <a:r>
                        <a:rPr lang="en-US" dirty="0"/>
                        <a:t>8</a:t>
                      </a:r>
                    </a:p>
                  </a:txBody>
                  <a:tcPr/>
                </a:tc>
                <a:tc>
                  <a:txBody>
                    <a:bodyPr/>
                    <a:lstStyle/>
                    <a:p>
                      <a:r>
                        <a:rPr lang="en-US" dirty="0"/>
                        <a:t>Network Watcher</a:t>
                      </a:r>
                    </a:p>
                  </a:txBody>
                  <a:tcPr/>
                </a:tc>
                <a:tc>
                  <a:txBody>
                    <a:bodyPr/>
                    <a:lstStyle/>
                    <a:p>
                      <a:endParaRPr lang="en-US" dirty="0"/>
                    </a:p>
                  </a:txBody>
                  <a:tcPr/>
                </a:tc>
                <a:extLst>
                  <a:ext uri="{0D108BD9-81ED-4DB2-BD59-A6C34878D82A}">
                    <a16:rowId xmlns:a16="http://schemas.microsoft.com/office/drawing/2014/main" val="3304201653"/>
                  </a:ext>
                </a:extLst>
              </a:tr>
              <a:tr h="504825">
                <a:tc>
                  <a:txBody>
                    <a:bodyPr/>
                    <a:lstStyle/>
                    <a:p>
                      <a:r>
                        <a:rPr lang="en-US" dirty="0"/>
                        <a:t>9</a:t>
                      </a:r>
                    </a:p>
                  </a:txBody>
                  <a:tcPr/>
                </a:tc>
                <a:tc>
                  <a:txBody>
                    <a:bodyPr/>
                    <a:lstStyle/>
                    <a:p>
                      <a:r>
                        <a:rPr lang="en-US" dirty="0"/>
                        <a:t>Scheduler</a:t>
                      </a:r>
                    </a:p>
                  </a:txBody>
                  <a:tcPr/>
                </a:tc>
                <a:tc>
                  <a:txBody>
                    <a:bodyPr/>
                    <a:lstStyle/>
                    <a:p>
                      <a:endParaRPr lang="en-US" dirty="0"/>
                    </a:p>
                  </a:txBody>
                  <a:tcPr/>
                </a:tc>
                <a:extLst>
                  <a:ext uri="{0D108BD9-81ED-4DB2-BD59-A6C34878D82A}">
                    <a16:rowId xmlns:a16="http://schemas.microsoft.com/office/drawing/2014/main" val="3897675005"/>
                  </a:ext>
                </a:extLst>
              </a:tr>
            </a:tbl>
          </a:graphicData>
        </a:graphic>
      </p:graphicFrame>
    </p:spTree>
    <p:extLst>
      <p:ext uri="{BB962C8B-B14F-4D97-AF65-F5344CB8AC3E}">
        <p14:creationId xmlns:p14="http://schemas.microsoft.com/office/powerpoint/2010/main" val="2530675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646111" y="452718"/>
            <a:ext cx="9404723" cy="1400530"/>
          </a:xfrm>
        </p:spPr>
        <p:txBody>
          <a:bodyPr/>
          <a:lstStyle/>
          <a:p>
            <a:r>
              <a:rPr lang="en-US" dirty="0"/>
              <a:t>10. Developer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680704516"/>
              </p:ext>
            </p:extLst>
          </p:nvPr>
        </p:nvGraphicFramePr>
        <p:xfrm>
          <a:off x="646111" y="1338262"/>
          <a:ext cx="9798052" cy="3669030"/>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REST APIs</a:t>
                      </a:r>
                    </a:p>
                  </a:txBody>
                  <a:tcPr/>
                </a:tc>
                <a:tc>
                  <a:txBody>
                    <a:bodyPr/>
                    <a:lstStyle/>
                    <a:p>
                      <a:endParaRPr lang="en-US" dirty="0"/>
                    </a:p>
                  </a:txBody>
                  <a:tcPr/>
                </a:tc>
                <a:extLst>
                  <a:ext uri="{0D108BD9-81ED-4DB2-BD59-A6C34878D82A}">
                    <a16:rowId xmlns:a16="http://schemas.microsoft.com/office/drawing/2014/main" val="3724517767"/>
                  </a:ext>
                </a:extLst>
              </a:tr>
              <a:tr h="504825">
                <a:tc>
                  <a:txBody>
                    <a:bodyPr/>
                    <a:lstStyle/>
                    <a:p>
                      <a:r>
                        <a:rPr lang="en-US" dirty="0"/>
                        <a:t>2</a:t>
                      </a:r>
                    </a:p>
                  </a:txBody>
                  <a:tcPr/>
                </a:tc>
                <a:tc>
                  <a:txBody>
                    <a:bodyPr/>
                    <a:lstStyle/>
                    <a:p>
                      <a:r>
                        <a:rPr lang="en-US" dirty="0"/>
                        <a:t>Storage Explorer &amp; Emulator</a:t>
                      </a:r>
                    </a:p>
                  </a:txBody>
                  <a:tcPr/>
                </a:tc>
                <a:tc>
                  <a:txBody>
                    <a:bodyPr/>
                    <a:lstStyle/>
                    <a:p>
                      <a:endParaRPr lang="en-US" dirty="0"/>
                    </a:p>
                  </a:txBody>
                  <a:tcPr/>
                </a:tc>
                <a:extLst>
                  <a:ext uri="{0D108BD9-81ED-4DB2-BD59-A6C34878D82A}">
                    <a16:rowId xmlns:a16="http://schemas.microsoft.com/office/drawing/2014/main" val="3931157332"/>
                  </a:ext>
                </a:extLst>
              </a:tr>
              <a:tr h="504825">
                <a:tc>
                  <a:txBody>
                    <a:bodyPr/>
                    <a:lstStyle/>
                    <a:p>
                      <a:r>
                        <a:rPr lang="en-US" dirty="0"/>
                        <a:t>3</a:t>
                      </a:r>
                    </a:p>
                  </a:txBody>
                  <a:tcPr/>
                </a:tc>
                <a:tc>
                  <a:txBody>
                    <a:bodyPr/>
                    <a:lstStyle/>
                    <a:p>
                      <a:r>
                        <a:rPr lang="en-US" dirty="0"/>
                        <a:t>Visual Studio</a:t>
                      </a:r>
                    </a:p>
                  </a:txBody>
                  <a:tcPr/>
                </a:tc>
                <a:tc>
                  <a:txBody>
                    <a:bodyPr/>
                    <a:lstStyle/>
                    <a:p>
                      <a:endParaRPr lang="en-US" dirty="0"/>
                    </a:p>
                  </a:txBody>
                  <a:tcPr/>
                </a:tc>
                <a:extLst>
                  <a:ext uri="{0D108BD9-81ED-4DB2-BD59-A6C34878D82A}">
                    <a16:rowId xmlns:a16="http://schemas.microsoft.com/office/drawing/2014/main" val="1840122962"/>
                  </a:ext>
                </a:extLst>
              </a:tr>
              <a:tr h="504825">
                <a:tc>
                  <a:txBody>
                    <a:bodyPr/>
                    <a:lstStyle/>
                    <a:p>
                      <a:r>
                        <a:rPr lang="en-US" dirty="0"/>
                        <a:t>4</a:t>
                      </a:r>
                    </a:p>
                  </a:txBody>
                  <a:tcPr/>
                </a:tc>
                <a:tc>
                  <a:txBody>
                    <a:bodyPr/>
                    <a:lstStyle/>
                    <a:p>
                      <a:r>
                        <a:rPr lang="en-US" dirty="0"/>
                        <a:t>Azure PowerShell</a:t>
                      </a:r>
                    </a:p>
                  </a:txBody>
                  <a:tcPr/>
                </a:tc>
                <a:tc>
                  <a:txBody>
                    <a:bodyPr/>
                    <a:lstStyle/>
                    <a:p>
                      <a:endParaRPr lang="en-US" dirty="0"/>
                    </a:p>
                  </a:txBody>
                  <a:tcPr/>
                </a:tc>
                <a:extLst>
                  <a:ext uri="{0D108BD9-81ED-4DB2-BD59-A6C34878D82A}">
                    <a16:rowId xmlns:a16="http://schemas.microsoft.com/office/drawing/2014/main" val="2716025782"/>
                  </a:ext>
                </a:extLst>
              </a:tr>
              <a:tr h="504825">
                <a:tc>
                  <a:txBody>
                    <a:bodyPr/>
                    <a:lstStyle/>
                    <a:p>
                      <a:r>
                        <a:rPr lang="en-US" dirty="0"/>
                        <a:t>5</a:t>
                      </a:r>
                    </a:p>
                  </a:txBody>
                  <a:tcPr/>
                </a:tc>
                <a:tc>
                  <a:txBody>
                    <a:bodyPr/>
                    <a:lstStyle/>
                    <a:p>
                      <a:r>
                        <a:rPr lang="en-US" dirty="0"/>
                        <a:t>CLI</a:t>
                      </a:r>
                    </a:p>
                  </a:txBody>
                  <a:tcPr/>
                </a:tc>
                <a:tc>
                  <a:txBody>
                    <a:bodyPr/>
                    <a:lstStyle/>
                    <a:p>
                      <a:endParaRPr lang="en-US" dirty="0"/>
                    </a:p>
                  </a:txBody>
                  <a:tcPr/>
                </a:tc>
                <a:extLst>
                  <a:ext uri="{0D108BD9-81ED-4DB2-BD59-A6C34878D82A}">
                    <a16:rowId xmlns:a16="http://schemas.microsoft.com/office/drawing/2014/main" val="1765193887"/>
                  </a:ext>
                </a:extLst>
              </a:tr>
              <a:tr h="504825">
                <a:tc>
                  <a:txBody>
                    <a:bodyPr/>
                    <a:lstStyle/>
                    <a:p>
                      <a:r>
                        <a:rPr lang="en-US" dirty="0"/>
                        <a:t>6</a:t>
                      </a:r>
                    </a:p>
                  </a:txBody>
                  <a:tcPr/>
                </a:tc>
                <a:tc>
                  <a:txBody>
                    <a:bodyPr/>
                    <a:lstStyle/>
                    <a:p>
                      <a:r>
                        <a:rPr lang="en-US" dirty="0"/>
                        <a:t>ARM Templates</a:t>
                      </a:r>
                    </a:p>
                  </a:txBody>
                  <a:tcPr/>
                </a:tc>
                <a:tc>
                  <a:txBody>
                    <a:bodyPr/>
                    <a:lstStyle/>
                    <a:p>
                      <a:endParaRPr lang="en-US" dirty="0"/>
                    </a:p>
                  </a:txBody>
                  <a:tcPr/>
                </a:tc>
                <a:extLst>
                  <a:ext uri="{0D108BD9-81ED-4DB2-BD59-A6C34878D82A}">
                    <a16:rowId xmlns:a16="http://schemas.microsoft.com/office/drawing/2014/main" val="1992887014"/>
                  </a:ext>
                </a:extLst>
              </a:tr>
            </a:tbl>
          </a:graphicData>
        </a:graphic>
      </p:graphicFrame>
    </p:spTree>
    <p:extLst>
      <p:ext uri="{BB962C8B-B14F-4D97-AF65-F5344CB8AC3E}">
        <p14:creationId xmlns:p14="http://schemas.microsoft.com/office/powerpoint/2010/main" val="2692363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D4C-D0F3-7B4E-83AD-C0C1AF8BE411}"/>
              </a:ext>
            </a:extLst>
          </p:cNvPr>
          <p:cNvSpPr>
            <a:spLocks noGrp="1"/>
          </p:cNvSpPr>
          <p:nvPr>
            <p:ph type="title"/>
          </p:nvPr>
        </p:nvSpPr>
        <p:spPr/>
        <p:txBody>
          <a:bodyPr/>
          <a:lstStyle/>
          <a:p>
            <a:r>
              <a:rPr lang="en-US" dirty="0"/>
              <a:t>Important for the exam</a:t>
            </a:r>
          </a:p>
        </p:txBody>
      </p:sp>
      <p:sp>
        <p:nvSpPr>
          <p:cNvPr id="3" name="Content Placeholder 2">
            <a:extLst>
              <a:ext uri="{FF2B5EF4-FFF2-40B4-BE49-F238E27FC236}">
                <a16:creationId xmlns:a16="http://schemas.microsoft.com/office/drawing/2014/main" id="{2E557C86-DC29-7A4A-9FCD-4455739D41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4911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8BDC-D49F-3C4B-8C36-2EE8C040F3CB}"/>
              </a:ext>
            </a:extLst>
          </p:cNvPr>
          <p:cNvSpPr>
            <a:spLocks noGrp="1"/>
          </p:cNvSpPr>
          <p:nvPr>
            <p:ph type="title"/>
          </p:nvPr>
        </p:nvSpPr>
        <p:spPr/>
        <p:txBody>
          <a:bodyPr/>
          <a:lstStyle/>
          <a:p>
            <a:r>
              <a:rPr lang="en-US" dirty="0"/>
              <a:t>Important Links and References	</a:t>
            </a:r>
          </a:p>
        </p:txBody>
      </p:sp>
      <p:sp>
        <p:nvSpPr>
          <p:cNvPr id="3" name="Content Placeholder 2">
            <a:extLst>
              <a:ext uri="{FF2B5EF4-FFF2-40B4-BE49-F238E27FC236}">
                <a16:creationId xmlns:a16="http://schemas.microsoft.com/office/drawing/2014/main" id="{D3076B8C-0D0D-5F44-A173-994CC766813F}"/>
              </a:ext>
            </a:extLst>
          </p:cNvPr>
          <p:cNvSpPr>
            <a:spLocks noGrp="1"/>
          </p:cNvSpPr>
          <p:nvPr>
            <p:ph idx="1"/>
          </p:nvPr>
        </p:nvSpPr>
        <p:spPr/>
        <p:txBody>
          <a:bodyPr/>
          <a:lstStyle/>
          <a:p>
            <a:r>
              <a:rPr lang="en-US" dirty="0"/>
              <a:t>Azure Documentation - </a:t>
            </a:r>
            <a:r>
              <a:rPr lang="en-IN" dirty="0">
                <a:hlinkClick r:id="rId2"/>
              </a:rPr>
              <a:t>https://docs.microsoft.com/en-gb/azure/</a:t>
            </a:r>
            <a:endParaRPr lang="en-IN" dirty="0"/>
          </a:p>
          <a:p>
            <a:r>
              <a:rPr lang="en-IN" dirty="0"/>
              <a:t>Azure Portal – </a:t>
            </a:r>
            <a:r>
              <a:rPr lang="en-IN" dirty="0">
                <a:hlinkClick r:id="rId3"/>
              </a:rPr>
              <a:t>https://portal.azure.com/</a:t>
            </a:r>
            <a:endParaRPr lang="en-IN" dirty="0"/>
          </a:p>
          <a:p>
            <a:pPr marL="0" indent="0">
              <a:buNone/>
            </a:pPr>
            <a:endParaRPr lang="en-US" dirty="0"/>
          </a:p>
        </p:txBody>
      </p:sp>
    </p:spTree>
    <p:extLst>
      <p:ext uri="{BB962C8B-B14F-4D97-AF65-F5344CB8AC3E}">
        <p14:creationId xmlns:p14="http://schemas.microsoft.com/office/powerpoint/2010/main" val="3217302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97E6-6F77-454C-9A9D-7D0B174C9072}"/>
              </a:ext>
            </a:extLst>
          </p:cNvPr>
          <p:cNvSpPr>
            <a:spLocks noGrp="1"/>
          </p:cNvSpPr>
          <p:nvPr>
            <p:ph type="title"/>
          </p:nvPr>
        </p:nvSpPr>
        <p:spPr/>
        <p:txBody>
          <a:bodyPr/>
          <a:lstStyle/>
          <a:p>
            <a:r>
              <a:rPr lang="en-US" dirty="0"/>
              <a:t>Outcome of Course 	</a:t>
            </a:r>
          </a:p>
        </p:txBody>
      </p:sp>
      <p:pic>
        <p:nvPicPr>
          <p:cNvPr id="4" name="Content Placeholder 3">
            <a:extLst>
              <a:ext uri="{FF2B5EF4-FFF2-40B4-BE49-F238E27FC236}">
                <a16:creationId xmlns:a16="http://schemas.microsoft.com/office/drawing/2014/main" id="{F8685605-3857-104F-BA06-872F07237252}"/>
              </a:ext>
            </a:extLst>
          </p:cNvPr>
          <p:cNvPicPr>
            <a:picLocks noGrp="1" noChangeAspect="1"/>
          </p:cNvPicPr>
          <p:nvPr>
            <p:ph idx="1"/>
          </p:nvPr>
        </p:nvPicPr>
        <p:blipFill>
          <a:blip r:embed="rId2"/>
          <a:stretch>
            <a:fillRect/>
          </a:stretch>
        </p:blipFill>
        <p:spPr>
          <a:xfrm>
            <a:off x="1962381" y="2079531"/>
            <a:ext cx="6973190" cy="3586900"/>
          </a:xfrm>
          <a:prstGeom prst="rect">
            <a:avLst/>
          </a:prstGeom>
        </p:spPr>
      </p:pic>
    </p:spTree>
    <p:extLst>
      <p:ext uri="{BB962C8B-B14F-4D97-AF65-F5344CB8AC3E}">
        <p14:creationId xmlns:p14="http://schemas.microsoft.com/office/powerpoint/2010/main" val="508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8009-4F03-6D47-BB51-EBC2CC5EDD44}"/>
              </a:ext>
            </a:extLst>
          </p:cNvPr>
          <p:cNvSpPr>
            <a:spLocks noGrp="1"/>
          </p:cNvSpPr>
          <p:nvPr>
            <p:ph type="title"/>
          </p:nvPr>
        </p:nvSpPr>
        <p:spPr/>
        <p:txBody>
          <a:bodyPr/>
          <a:lstStyle/>
          <a:p>
            <a:r>
              <a:rPr lang="en-US" dirty="0"/>
              <a:t>Cloud Computing </a:t>
            </a:r>
          </a:p>
        </p:txBody>
      </p:sp>
      <p:pic>
        <p:nvPicPr>
          <p:cNvPr id="4" name="Content Placeholder 3">
            <a:extLst>
              <a:ext uri="{FF2B5EF4-FFF2-40B4-BE49-F238E27FC236}">
                <a16:creationId xmlns:a16="http://schemas.microsoft.com/office/drawing/2014/main" id="{363F5962-A14F-714D-81AB-30D240F9DFFA}"/>
              </a:ext>
            </a:extLst>
          </p:cNvPr>
          <p:cNvPicPr>
            <a:picLocks noGrp="1" noChangeAspect="1"/>
          </p:cNvPicPr>
          <p:nvPr>
            <p:ph idx="1"/>
          </p:nvPr>
        </p:nvPicPr>
        <p:blipFill>
          <a:blip r:embed="rId2"/>
          <a:stretch>
            <a:fillRect/>
          </a:stretch>
        </p:blipFill>
        <p:spPr>
          <a:xfrm>
            <a:off x="4046857" y="1918167"/>
            <a:ext cx="3234725" cy="1605727"/>
          </a:xfrm>
          <a:prstGeom prst="rect">
            <a:avLst/>
          </a:prstGeom>
        </p:spPr>
      </p:pic>
      <p:sp>
        <p:nvSpPr>
          <p:cNvPr id="5" name="TextBox 4">
            <a:extLst>
              <a:ext uri="{FF2B5EF4-FFF2-40B4-BE49-F238E27FC236}">
                <a16:creationId xmlns:a16="http://schemas.microsoft.com/office/drawing/2014/main" id="{F64DCCE0-3BB9-3749-A2F3-A3B05AD6A9E8}"/>
              </a:ext>
            </a:extLst>
          </p:cNvPr>
          <p:cNvSpPr txBox="1"/>
          <p:nvPr/>
        </p:nvSpPr>
        <p:spPr>
          <a:xfrm>
            <a:off x="826994" y="4397188"/>
            <a:ext cx="11067453" cy="1200329"/>
          </a:xfrm>
          <a:prstGeom prst="rect">
            <a:avLst/>
          </a:prstGeom>
          <a:noFill/>
        </p:spPr>
        <p:txBody>
          <a:bodyPr wrap="none" rtlCol="0">
            <a:spAutoFit/>
          </a:bodyPr>
          <a:lstStyle/>
          <a:p>
            <a:pPr marL="285750" indent="-285750">
              <a:buFont typeface="Arial" panose="020B0604020202020204" pitchFamily="34" charset="0"/>
              <a:buChar char="•"/>
            </a:pPr>
            <a:r>
              <a:rPr lang="en-US" dirty="0"/>
              <a:t>Cloud Computing is the Delivery of Computing Services – Servers, Storage, Network, </a:t>
            </a:r>
          </a:p>
          <a:p>
            <a:r>
              <a:rPr lang="en-US" dirty="0"/>
              <a:t>Software , Analytics , Intelligence and more over the Internet (“THE CLOUD”) </a:t>
            </a:r>
          </a:p>
          <a:p>
            <a:pPr marL="285750" indent="-285750">
              <a:buFont typeface="Arial" panose="020B0604020202020204" pitchFamily="34" charset="0"/>
              <a:buChar char="•"/>
            </a:pPr>
            <a:r>
              <a:rPr lang="en-US" dirty="0"/>
              <a:t>Companies that offer these services are called Cloud Providers (AWS/Azure/GCP/OCI/IBM)</a:t>
            </a:r>
          </a:p>
          <a:p>
            <a:pPr marL="285750" indent="-285750">
              <a:buFont typeface="Arial" panose="020B0604020202020204" pitchFamily="34" charset="0"/>
              <a:buChar char="•"/>
            </a:pPr>
            <a:r>
              <a:rPr lang="en-US" dirty="0"/>
              <a:t>Typically Cloud Computing Services will be charged based on Usage (PAY AS YOU GO MODEL) </a:t>
            </a:r>
          </a:p>
        </p:txBody>
      </p:sp>
    </p:spTree>
    <p:extLst>
      <p:ext uri="{BB962C8B-B14F-4D97-AF65-F5344CB8AC3E}">
        <p14:creationId xmlns:p14="http://schemas.microsoft.com/office/powerpoint/2010/main" val="36563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0B04-D824-3D4D-9B1B-93CDF6AD908C}"/>
              </a:ext>
            </a:extLst>
          </p:cNvPr>
          <p:cNvSpPr>
            <a:spLocks noGrp="1"/>
          </p:cNvSpPr>
          <p:nvPr>
            <p:ph type="title"/>
          </p:nvPr>
        </p:nvSpPr>
        <p:spPr/>
        <p:txBody>
          <a:bodyPr/>
          <a:lstStyle/>
          <a:p>
            <a:r>
              <a:rPr lang="en-US" dirty="0"/>
              <a:t>Benefits	of Cloud Computing </a:t>
            </a:r>
          </a:p>
        </p:txBody>
      </p:sp>
      <p:sp>
        <p:nvSpPr>
          <p:cNvPr id="3" name="Content Placeholder 2">
            <a:extLst>
              <a:ext uri="{FF2B5EF4-FFF2-40B4-BE49-F238E27FC236}">
                <a16:creationId xmlns:a16="http://schemas.microsoft.com/office/drawing/2014/main" id="{7F50277A-14D9-4E4C-8357-F4C161A3DF68}"/>
              </a:ext>
            </a:extLst>
          </p:cNvPr>
          <p:cNvSpPr>
            <a:spLocks noGrp="1"/>
          </p:cNvSpPr>
          <p:nvPr>
            <p:ph idx="1"/>
          </p:nvPr>
        </p:nvSpPr>
        <p:spPr/>
        <p:txBody>
          <a:bodyPr/>
          <a:lstStyle/>
          <a:p>
            <a:r>
              <a:rPr lang="en-US" dirty="0"/>
              <a:t>COST  - Hugely Reduce </a:t>
            </a:r>
            <a:r>
              <a:rPr lang="en-US" dirty="0" err="1"/>
              <a:t>Captial</a:t>
            </a:r>
            <a:r>
              <a:rPr lang="en-US" dirty="0"/>
              <a:t> Costs for Buying H/w &amp; S/w </a:t>
            </a:r>
          </a:p>
          <a:p>
            <a:r>
              <a:rPr lang="en-US" dirty="0"/>
              <a:t>SPEED – Resources can be provisioned in Minutes with few mouse clicks</a:t>
            </a:r>
          </a:p>
          <a:p>
            <a:r>
              <a:rPr lang="en-US" dirty="0"/>
              <a:t>SCALABILITY – Resources can be scaled up and down with in mins according to Business Requirements. </a:t>
            </a:r>
          </a:p>
          <a:p>
            <a:r>
              <a:rPr lang="en-US" dirty="0"/>
              <a:t>PRODUCTIVITY – Cloud Computing Takes out H/w Setup, Patching </a:t>
            </a:r>
            <a:r>
              <a:rPr lang="en-US" dirty="0" err="1"/>
              <a:t>etc</a:t>
            </a:r>
            <a:r>
              <a:rPr lang="en-US" dirty="0"/>
              <a:t>, so IT Team can focus on Achieving Business Goals. </a:t>
            </a:r>
          </a:p>
          <a:p>
            <a:r>
              <a:rPr lang="en-US" dirty="0"/>
              <a:t>RELIABILITY – Cloud Computing makes Data Backup , DR &amp; Business Continuity Less expensive and faster Recovery.  </a:t>
            </a:r>
          </a:p>
          <a:p>
            <a:r>
              <a:rPr lang="en-US" dirty="0"/>
              <a:t>SECURITY – Various Security Levels, Various Policies/Technology Based Controls that strengthen Security Posture Overall. </a:t>
            </a:r>
          </a:p>
        </p:txBody>
      </p:sp>
    </p:spTree>
    <p:extLst>
      <p:ext uri="{BB962C8B-B14F-4D97-AF65-F5344CB8AC3E}">
        <p14:creationId xmlns:p14="http://schemas.microsoft.com/office/powerpoint/2010/main" val="13875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0D6A-0FFB-C64B-926C-E34663CF0732}"/>
              </a:ext>
            </a:extLst>
          </p:cNvPr>
          <p:cNvSpPr>
            <a:spLocks noGrp="1"/>
          </p:cNvSpPr>
          <p:nvPr>
            <p:ph type="title"/>
          </p:nvPr>
        </p:nvSpPr>
        <p:spPr/>
        <p:txBody>
          <a:bodyPr/>
          <a:lstStyle/>
          <a:p>
            <a:r>
              <a:rPr lang="en-US" dirty="0"/>
              <a:t>Types of Cloud Computing </a:t>
            </a:r>
          </a:p>
        </p:txBody>
      </p:sp>
      <p:sp>
        <p:nvSpPr>
          <p:cNvPr id="3" name="Content Placeholder 2">
            <a:extLst>
              <a:ext uri="{FF2B5EF4-FFF2-40B4-BE49-F238E27FC236}">
                <a16:creationId xmlns:a16="http://schemas.microsoft.com/office/drawing/2014/main" id="{B5E63208-FCE4-9642-99C5-2173E76F9D45}"/>
              </a:ext>
            </a:extLst>
          </p:cNvPr>
          <p:cNvSpPr>
            <a:spLocks noGrp="1"/>
          </p:cNvSpPr>
          <p:nvPr>
            <p:ph idx="1"/>
          </p:nvPr>
        </p:nvSpPr>
        <p:spPr/>
        <p:txBody>
          <a:bodyPr>
            <a:normAutofit/>
          </a:bodyPr>
          <a:lstStyle/>
          <a:p>
            <a:pPr marL="457200" indent="-457200">
              <a:buFont typeface="+mj-lt"/>
              <a:buAutoNum type="arabicPeriod"/>
            </a:pPr>
            <a:r>
              <a:rPr lang="en-US" b="1" dirty="0"/>
              <a:t>Public Cloud  - </a:t>
            </a:r>
            <a:r>
              <a:rPr lang="en-IN" dirty="0"/>
              <a:t>Public clouds are owned and operated by a third-party cloud service provider, which delivers computing resources such as servers and storage over the Internet.</a:t>
            </a:r>
            <a:endParaRPr lang="en-US" dirty="0"/>
          </a:p>
          <a:p>
            <a:pPr marL="457200" indent="-457200">
              <a:buFont typeface="+mj-lt"/>
              <a:buAutoNum type="arabicPeriod"/>
            </a:pPr>
            <a:r>
              <a:rPr lang="en-US" b="1" dirty="0"/>
              <a:t>Private Cloud – </a:t>
            </a:r>
            <a:r>
              <a:rPr lang="en-US" dirty="0"/>
              <a:t>P</a:t>
            </a:r>
            <a:r>
              <a:rPr lang="en-IN" dirty="0" err="1"/>
              <a:t>rivate</a:t>
            </a:r>
            <a:r>
              <a:rPr lang="en-IN" dirty="0"/>
              <a:t> cloud refers to cloud computing resources used exclusively by a single business or organization. A private cloud can be physically located on the company’s on-site </a:t>
            </a:r>
            <a:r>
              <a:rPr lang="en-IN" dirty="0" err="1"/>
              <a:t>datacenter</a:t>
            </a:r>
            <a:r>
              <a:rPr lang="en-IN" dirty="0"/>
              <a:t>. Some companies also pay third-party service providers to host their private cloud. </a:t>
            </a:r>
            <a:endParaRPr lang="en-US" dirty="0"/>
          </a:p>
          <a:p>
            <a:pPr marL="457200" indent="-457200">
              <a:buFont typeface="+mj-lt"/>
              <a:buAutoNum type="arabicPeriod"/>
            </a:pPr>
            <a:r>
              <a:rPr lang="en-US" b="1" dirty="0"/>
              <a:t>Hybrid Cloud - </a:t>
            </a:r>
            <a:r>
              <a:rPr lang="en-IN" dirty="0"/>
              <a:t>Hybrid clouds combine public and private clouds, bound together by technology that allows data and applications to be shared between them. hybrid cloud gives businesses greater flexibility and more deployment options.</a:t>
            </a:r>
          </a:p>
          <a:p>
            <a:endParaRPr lang="en-US" dirty="0"/>
          </a:p>
        </p:txBody>
      </p:sp>
    </p:spTree>
    <p:extLst>
      <p:ext uri="{BB962C8B-B14F-4D97-AF65-F5344CB8AC3E}">
        <p14:creationId xmlns:p14="http://schemas.microsoft.com/office/powerpoint/2010/main" val="14773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4DE3-3EF5-FB4A-9333-19D7EC04DFC0}"/>
              </a:ext>
            </a:extLst>
          </p:cNvPr>
          <p:cNvSpPr>
            <a:spLocks noGrp="1"/>
          </p:cNvSpPr>
          <p:nvPr>
            <p:ph type="title"/>
          </p:nvPr>
        </p:nvSpPr>
        <p:spPr/>
        <p:txBody>
          <a:bodyPr/>
          <a:lstStyle/>
          <a:p>
            <a:r>
              <a:rPr lang="en-US" dirty="0"/>
              <a:t>Models </a:t>
            </a:r>
          </a:p>
        </p:txBody>
      </p:sp>
      <p:pic>
        <p:nvPicPr>
          <p:cNvPr id="4" name="Content Placeholder 3">
            <a:extLst>
              <a:ext uri="{FF2B5EF4-FFF2-40B4-BE49-F238E27FC236}">
                <a16:creationId xmlns:a16="http://schemas.microsoft.com/office/drawing/2014/main" id="{7E9B6BF4-B64A-4748-9340-EC035BC0EA8F}"/>
              </a:ext>
            </a:extLst>
          </p:cNvPr>
          <p:cNvPicPr>
            <a:picLocks noGrp="1" noChangeAspect="1"/>
          </p:cNvPicPr>
          <p:nvPr>
            <p:ph idx="1"/>
          </p:nvPr>
        </p:nvPicPr>
        <p:blipFill>
          <a:blip r:embed="rId2"/>
          <a:stretch>
            <a:fillRect/>
          </a:stretch>
        </p:blipFill>
        <p:spPr>
          <a:xfrm>
            <a:off x="1331913" y="1341302"/>
            <a:ext cx="8947150" cy="2821445"/>
          </a:xfrm>
          <a:prstGeom prst="rect">
            <a:avLst/>
          </a:prstGeom>
        </p:spPr>
      </p:pic>
      <p:sp>
        <p:nvSpPr>
          <p:cNvPr id="5" name="TextBox 4">
            <a:extLst>
              <a:ext uri="{FF2B5EF4-FFF2-40B4-BE49-F238E27FC236}">
                <a16:creationId xmlns:a16="http://schemas.microsoft.com/office/drawing/2014/main" id="{FEFA22D2-FB90-D943-B44E-6A716FE00A73}"/>
              </a:ext>
            </a:extLst>
          </p:cNvPr>
          <p:cNvSpPr txBox="1"/>
          <p:nvPr/>
        </p:nvSpPr>
        <p:spPr>
          <a:xfrm>
            <a:off x="712692" y="4303239"/>
            <a:ext cx="10838331" cy="2585323"/>
          </a:xfrm>
          <a:prstGeom prst="rect">
            <a:avLst/>
          </a:prstGeom>
          <a:noFill/>
        </p:spPr>
        <p:txBody>
          <a:bodyPr wrap="square" rtlCol="0">
            <a:spAutoFit/>
          </a:bodyPr>
          <a:lstStyle/>
          <a:p>
            <a:pPr marL="342900" indent="-342900">
              <a:buAutoNum type="arabicPeriod"/>
            </a:pPr>
            <a:r>
              <a:rPr lang="en-US" b="1" dirty="0"/>
              <a:t>Infrastructure as Service (IAAS) - </a:t>
            </a:r>
            <a:r>
              <a:rPr lang="en-IN" dirty="0"/>
              <a:t>With IaaS, you rent IT infrastructure - servers and  </a:t>
            </a:r>
          </a:p>
          <a:p>
            <a:r>
              <a:rPr lang="en-IN" dirty="0"/>
              <a:t>     virtual machines (VMs), storage, networks, operating systems from a cloud provider     </a:t>
            </a:r>
          </a:p>
          <a:p>
            <a:r>
              <a:rPr lang="en-IN" dirty="0"/>
              <a:t>     on a pay-as-you-go basis</a:t>
            </a:r>
          </a:p>
          <a:p>
            <a:r>
              <a:rPr lang="en-IN" dirty="0"/>
              <a:t>2. </a:t>
            </a:r>
            <a:r>
              <a:rPr lang="en-IN" b="1" dirty="0"/>
              <a:t>Platform as a Service (PAAS) – </a:t>
            </a:r>
            <a:r>
              <a:rPr lang="en-IN" dirty="0"/>
              <a:t>Platform as a service (PaaS) refers to cloud computing</a:t>
            </a:r>
          </a:p>
          <a:p>
            <a:r>
              <a:rPr lang="en-IN" dirty="0"/>
              <a:t>    services that supply an on-demand environment for developing, testing, delivering and </a:t>
            </a:r>
          </a:p>
          <a:p>
            <a:r>
              <a:rPr lang="en-IN" dirty="0"/>
              <a:t>    managing software applications</a:t>
            </a:r>
          </a:p>
          <a:p>
            <a:r>
              <a:rPr lang="en-IN" dirty="0"/>
              <a:t>3. </a:t>
            </a:r>
            <a:r>
              <a:rPr lang="en-IN" b="1" dirty="0"/>
              <a:t>Software as a Service (SAAS) - </a:t>
            </a:r>
            <a:r>
              <a:rPr lang="en-IN" dirty="0"/>
              <a:t>Software as a service (SaaS) is a method for delivering </a:t>
            </a:r>
          </a:p>
          <a:p>
            <a:r>
              <a:rPr lang="en-IN" dirty="0"/>
              <a:t>    software applications over the Internet, on demand and typically on a subscription basis.</a:t>
            </a:r>
          </a:p>
          <a:p>
            <a:endParaRPr lang="en-IN" b="1" dirty="0"/>
          </a:p>
        </p:txBody>
      </p:sp>
    </p:spTree>
    <p:extLst>
      <p:ext uri="{BB962C8B-B14F-4D97-AF65-F5344CB8AC3E}">
        <p14:creationId xmlns:p14="http://schemas.microsoft.com/office/powerpoint/2010/main" val="7827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7657-4C90-B74A-B44F-FA06C30E8CBE}"/>
              </a:ext>
            </a:extLst>
          </p:cNvPr>
          <p:cNvSpPr>
            <a:spLocks noGrp="1"/>
          </p:cNvSpPr>
          <p:nvPr>
            <p:ph type="title"/>
          </p:nvPr>
        </p:nvSpPr>
        <p:spPr>
          <a:xfrm>
            <a:off x="646111" y="452718"/>
            <a:ext cx="9404723" cy="885264"/>
          </a:xfrm>
        </p:spPr>
        <p:txBody>
          <a:bodyPr/>
          <a:lstStyle/>
          <a:p>
            <a:r>
              <a:rPr lang="en-US" dirty="0"/>
              <a:t>Microsoft Cloud Services </a:t>
            </a:r>
          </a:p>
        </p:txBody>
      </p:sp>
      <p:pic>
        <p:nvPicPr>
          <p:cNvPr id="4" name="Content Placeholder 3">
            <a:extLst>
              <a:ext uri="{FF2B5EF4-FFF2-40B4-BE49-F238E27FC236}">
                <a16:creationId xmlns:a16="http://schemas.microsoft.com/office/drawing/2014/main" id="{7BB7343F-BFE3-8C47-A55F-D1217ADE5B1B}"/>
              </a:ext>
            </a:extLst>
          </p:cNvPr>
          <p:cNvPicPr>
            <a:picLocks noGrp="1" noChangeAspect="1"/>
          </p:cNvPicPr>
          <p:nvPr>
            <p:ph idx="1"/>
          </p:nvPr>
        </p:nvPicPr>
        <p:blipFill>
          <a:blip r:embed="rId2"/>
          <a:stretch>
            <a:fillRect/>
          </a:stretch>
        </p:blipFill>
        <p:spPr>
          <a:xfrm>
            <a:off x="969777" y="1565696"/>
            <a:ext cx="3010552" cy="1176308"/>
          </a:xfrm>
          <a:prstGeom prst="rect">
            <a:avLst/>
          </a:prstGeom>
        </p:spPr>
      </p:pic>
      <p:pic>
        <p:nvPicPr>
          <p:cNvPr id="5" name="Picture 4">
            <a:extLst>
              <a:ext uri="{FF2B5EF4-FFF2-40B4-BE49-F238E27FC236}">
                <a16:creationId xmlns:a16="http://schemas.microsoft.com/office/drawing/2014/main" id="{99E2C989-F17E-9241-8ADA-D5A1C8ABBC75}"/>
              </a:ext>
            </a:extLst>
          </p:cNvPr>
          <p:cNvPicPr>
            <a:picLocks noChangeAspect="1"/>
          </p:cNvPicPr>
          <p:nvPr/>
        </p:nvPicPr>
        <p:blipFill>
          <a:blip r:embed="rId3"/>
          <a:stretch>
            <a:fillRect/>
          </a:stretch>
        </p:blipFill>
        <p:spPr>
          <a:xfrm>
            <a:off x="969778" y="3263009"/>
            <a:ext cx="2943562" cy="1356056"/>
          </a:xfrm>
          <a:prstGeom prst="rect">
            <a:avLst/>
          </a:prstGeom>
        </p:spPr>
      </p:pic>
      <p:pic>
        <p:nvPicPr>
          <p:cNvPr id="6" name="Picture 5">
            <a:extLst>
              <a:ext uri="{FF2B5EF4-FFF2-40B4-BE49-F238E27FC236}">
                <a16:creationId xmlns:a16="http://schemas.microsoft.com/office/drawing/2014/main" id="{0BD6F383-9997-154B-B357-05A3DB454AAF}"/>
              </a:ext>
            </a:extLst>
          </p:cNvPr>
          <p:cNvPicPr>
            <a:picLocks noChangeAspect="1"/>
          </p:cNvPicPr>
          <p:nvPr/>
        </p:nvPicPr>
        <p:blipFill>
          <a:blip r:embed="rId4"/>
          <a:stretch>
            <a:fillRect/>
          </a:stretch>
        </p:blipFill>
        <p:spPr>
          <a:xfrm>
            <a:off x="969777" y="4987972"/>
            <a:ext cx="2938700" cy="1399381"/>
          </a:xfrm>
          <a:prstGeom prst="rect">
            <a:avLst/>
          </a:prstGeom>
        </p:spPr>
      </p:pic>
      <p:sp>
        <p:nvSpPr>
          <p:cNvPr id="7" name="TextBox 6">
            <a:extLst>
              <a:ext uri="{FF2B5EF4-FFF2-40B4-BE49-F238E27FC236}">
                <a16:creationId xmlns:a16="http://schemas.microsoft.com/office/drawing/2014/main" id="{F6C65CE7-AEF6-D447-A5AD-CEE3D974C17F}"/>
              </a:ext>
            </a:extLst>
          </p:cNvPr>
          <p:cNvSpPr txBox="1"/>
          <p:nvPr/>
        </p:nvSpPr>
        <p:spPr>
          <a:xfrm>
            <a:off x="5348472" y="1784518"/>
            <a:ext cx="4652236" cy="369332"/>
          </a:xfrm>
          <a:prstGeom prst="rect">
            <a:avLst/>
          </a:prstGeom>
          <a:noFill/>
        </p:spPr>
        <p:txBody>
          <a:bodyPr wrap="none" rtlCol="0">
            <a:spAutoFit/>
          </a:bodyPr>
          <a:lstStyle/>
          <a:p>
            <a:r>
              <a:rPr lang="en-US" dirty="0"/>
              <a:t>Collection of Integrated Cloud Services </a:t>
            </a:r>
          </a:p>
        </p:txBody>
      </p:sp>
      <p:sp>
        <p:nvSpPr>
          <p:cNvPr id="8" name="TextBox 7">
            <a:extLst>
              <a:ext uri="{FF2B5EF4-FFF2-40B4-BE49-F238E27FC236}">
                <a16:creationId xmlns:a16="http://schemas.microsoft.com/office/drawing/2014/main" id="{D558E72F-BAFC-2B40-BD9F-847EA1A97135}"/>
              </a:ext>
            </a:extLst>
          </p:cNvPr>
          <p:cNvSpPr txBox="1"/>
          <p:nvPr/>
        </p:nvSpPr>
        <p:spPr>
          <a:xfrm>
            <a:off x="5299166" y="3658144"/>
            <a:ext cx="5349541" cy="369332"/>
          </a:xfrm>
          <a:prstGeom prst="rect">
            <a:avLst/>
          </a:prstGeom>
          <a:noFill/>
        </p:spPr>
        <p:txBody>
          <a:bodyPr wrap="none" rtlCol="0">
            <a:spAutoFit/>
          </a:bodyPr>
          <a:lstStyle/>
          <a:p>
            <a:r>
              <a:rPr lang="en-US" dirty="0"/>
              <a:t>Microsoft Office Suite Software over the Cloud</a:t>
            </a:r>
          </a:p>
        </p:txBody>
      </p:sp>
      <p:sp>
        <p:nvSpPr>
          <p:cNvPr id="9" name="TextBox 8">
            <a:extLst>
              <a:ext uri="{FF2B5EF4-FFF2-40B4-BE49-F238E27FC236}">
                <a16:creationId xmlns:a16="http://schemas.microsoft.com/office/drawing/2014/main" id="{3DA0BBFA-D7F4-464D-AE56-062D7C51BC77}"/>
              </a:ext>
            </a:extLst>
          </p:cNvPr>
          <p:cNvSpPr txBox="1"/>
          <p:nvPr/>
        </p:nvSpPr>
        <p:spPr>
          <a:xfrm>
            <a:off x="5299165" y="5585559"/>
            <a:ext cx="6192721" cy="369332"/>
          </a:xfrm>
          <a:prstGeom prst="rect">
            <a:avLst/>
          </a:prstGeom>
          <a:noFill/>
        </p:spPr>
        <p:txBody>
          <a:bodyPr wrap="none" rtlCol="0">
            <a:spAutoFit/>
          </a:bodyPr>
          <a:lstStyle/>
          <a:p>
            <a:r>
              <a:rPr lang="en-US" dirty="0"/>
              <a:t>Cloud ERP &amp; CRM Solution , Includes total of 11+ Apps</a:t>
            </a:r>
          </a:p>
        </p:txBody>
      </p:sp>
    </p:spTree>
    <p:extLst>
      <p:ext uri="{BB962C8B-B14F-4D97-AF65-F5344CB8AC3E}">
        <p14:creationId xmlns:p14="http://schemas.microsoft.com/office/powerpoint/2010/main" val="96697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E504-7C75-9B41-B4C7-DD6FD27B1748}"/>
              </a:ext>
            </a:extLst>
          </p:cNvPr>
          <p:cNvSpPr>
            <a:spLocks noGrp="1"/>
          </p:cNvSpPr>
          <p:nvPr>
            <p:ph type="title"/>
          </p:nvPr>
        </p:nvSpPr>
        <p:spPr/>
        <p:txBody>
          <a:bodyPr/>
          <a:lstStyle/>
          <a:p>
            <a:r>
              <a:rPr lang="en-US" dirty="0"/>
              <a:t>Which Cloud is Best 	</a:t>
            </a:r>
          </a:p>
        </p:txBody>
      </p:sp>
      <p:pic>
        <p:nvPicPr>
          <p:cNvPr id="4" name="Content Placeholder 3">
            <a:extLst>
              <a:ext uri="{FF2B5EF4-FFF2-40B4-BE49-F238E27FC236}">
                <a16:creationId xmlns:a16="http://schemas.microsoft.com/office/drawing/2014/main" id="{1A2029BB-03CF-CB4F-A3D8-BCAA6230BF77}"/>
              </a:ext>
            </a:extLst>
          </p:cNvPr>
          <p:cNvPicPr>
            <a:picLocks noGrp="1" noChangeAspect="1"/>
          </p:cNvPicPr>
          <p:nvPr>
            <p:ph idx="1"/>
          </p:nvPr>
        </p:nvPicPr>
        <p:blipFill>
          <a:blip r:embed="rId2"/>
          <a:stretch>
            <a:fillRect/>
          </a:stretch>
        </p:blipFill>
        <p:spPr>
          <a:xfrm>
            <a:off x="2255148" y="1918168"/>
            <a:ext cx="6048411" cy="3129490"/>
          </a:xfrm>
          <a:prstGeom prst="rect">
            <a:avLst/>
          </a:prstGeom>
        </p:spPr>
      </p:pic>
    </p:spTree>
    <p:extLst>
      <p:ext uri="{BB962C8B-B14F-4D97-AF65-F5344CB8AC3E}">
        <p14:creationId xmlns:p14="http://schemas.microsoft.com/office/powerpoint/2010/main" val="2732880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{0C672D6D-13D3-884E-8941-F1346E536FBF}tf10001062</Template>
  <TotalTime>522</TotalTime>
  <Words>1551</Words>
  <Application>Microsoft Macintosh PowerPoint</Application>
  <PresentationFormat>Widescreen</PresentationFormat>
  <Paragraphs>410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Century Gothic</vt:lpstr>
      <vt:lpstr>Wingdings</vt:lpstr>
      <vt:lpstr>Wingdings 3</vt:lpstr>
      <vt:lpstr>Ion</vt:lpstr>
      <vt:lpstr>MICROSOFT AZURE</vt:lpstr>
      <vt:lpstr>Course Content </vt:lpstr>
      <vt:lpstr>Outcome of Course  </vt:lpstr>
      <vt:lpstr>Cloud Computing </vt:lpstr>
      <vt:lpstr>Benefits of Cloud Computing </vt:lpstr>
      <vt:lpstr>Types of Cloud Computing </vt:lpstr>
      <vt:lpstr>Models </vt:lpstr>
      <vt:lpstr>Microsoft Cloud Services </vt:lpstr>
      <vt:lpstr>Which Cloud is Best  </vt:lpstr>
      <vt:lpstr>Azure Overview </vt:lpstr>
      <vt:lpstr> </vt:lpstr>
      <vt:lpstr>AZURE HIERARCHY</vt:lpstr>
      <vt:lpstr>Azure 10,000 ft Overview</vt:lpstr>
      <vt:lpstr>Features not Covered in Overview </vt:lpstr>
      <vt:lpstr>1. AZURE STORAGE</vt:lpstr>
      <vt:lpstr>2. AZURE Network</vt:lpstr>
      <vt:lpstr>3. AZURE COMPUTE</vt:lpstr>
      <vt:lpstr>4. AZURE DATABASES</vt:lpstr>
      <vt:lpstr>5. AZURE ANALYTICS</vt:lpstr>
      <vt:lpstr>6. AZURE APP Services</vt:lpstr>
      <vt:lpstr>7. EAI</vt:lpstr>
      <vt:lpstr>8. IoT</vt:lpstr>
      <vt:lpstr>9. Management Tools</vt:lpstr>
      <vt:lpstr>10. Developer Tools</vt:lpstr>
      <vt:lpstr>Important for the exam</vt:lpstr>
      <vt:lpstr>Important Links and 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phani kishore</dc:creator>
  <cp:lastModifiedBy>phani kishore</cp:lastModifiedBy>
  <cp:revision>58</cp:revision>
  <dcterms:created xsi:type="dcterms:W3CDTF">2019-05-02T02:46:21Z</dcterms:created>
  <dcterms:modified xsi:type="dcterms:W3CDTF">2019-05-03T17:17:34Z</dcterms:modified>
</cp:coreProperties>
</file>